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handoutMasterIdLst>
    <p:handoutMasterId r:id="rId12"/>
  </p:handoutMasterIdLst>
  <p:sldIdLst>
    <p:sldId id="256" r:id="rId2"/>
    <p:sldId id="257" r:id="rId3"/>
    <p:sldId id="269" r:id="rId4"/>
    <p:sldId id="270" r:id="rId5"/>
    <p:sldId id="271" r:id="rId6"/>
    <p:sldId id="272" r:id="rId7"/>
    <p:sldId id="273" r:id="rId8"/>
    <p:sldId id="274" r:id="rId9"/>
    <p:sldId id="262"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8A854-429E-4A7B-9CC6-112C77B58DB0}" v="13" dt="2024-09-17T09:40:33.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4"/>
  </p:normalViewPr>
  <p:slideViewPr>
    <p:cSldViewPr snapToGrid="0" snapToObjects="1">
      <p:cViewPr varScale="1">
        <p:scale>
          <a:sx n="113" d="100"/>
          <a:sy n="113" d="100"/>
        </p:scale>
        <p:origin x="75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0" d="100"/>
          <a:sy n="140" d="100"/>
        </p:scale>
        <p:origin x="31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salo Outi" userId="683ae541-2436-43e5-bd92-a8d8873c1c9c" providerId="ADAL" clId="{0B98A854-429E-4A7B-9CC6-112C77B58DB0}"/>
    <pc:docChg chg="custSel modSld">
      <pc:chgData name="Ilosalo Outi" userId="683ae541-2436-43e5-bd92-a8d8873c1c9c" providerId="ADAL" clId="{0B98A854-429E-4A7B-9CC6-112C77B58DB0}" dt="2024-09-17T09:40:41.652" v="1868" actId="14100"/>
      <pc:docMkLst>
        <pc:docMk/>
      </pc:docMkLst>
      <pc:sldChg chg="modSp mod">
        <pc:chgData name="Ilosalo Outi" userId="683ae541-2436-43e5-bd92-a8d8873c1c9c" providerId="ADAL" clId="{0B98A854-429E-4A7B-9CC6-112C77B58DB0}" dt="2024-09-17T09:17:21.784" v="1832" actId="20577"/>
        <pc:sldMkLst>
          <pc:docMk/>
          <pc:sldMk cId="1729663473" sldId="257"/>
        </pc:sldMkLst>
        <pc:spChg chg="mod">
          <ac:chgData name="Ilosalo Outi" userId="683ae541-2436-43e5-bd92-a8d8873c1c9c" providerId="ADAL" clId="{0B98A854-429E-4A7B-9CC6-112C77B58DB0}" dt="2024-09-17T09:17:21.784" v="1832" actId="20577"/>
          <ac:spMkLst>
            <pc:docMk/>
            <pc:sldMk cId="1729663473" sldId="257"/>
            <ac:spMk id="7" creationId="{5F95763A-0622-9592-E7F8-181FBD5A446A}"/>
          </ac:spMkLst>
        </pc:spChg>
      </pc:sldChg>
      <pc:sldChg chg="modSp mod">
        <pc:chgData name="Ilosalo Outi" userId="683ae541-2436-43e5-bd92-a8d8873c1c9c" providerId="ADAL" clId="{0B98A854-429E-4A7B-9CC6-112C77B58DB0}" dt="2024-09-17T09:15:50.064" v="1634" actId="20577"/>
        <pc:sldMkLst>
          <pc:docMk/>
          <pc:sldMk cId="3078689535" sldId="262"/>
        </pc:sldMkLst>
        <pc:spChg chg="mod">
          <ac:chgData name="Ilosalo Outi" userId="683ae541-2436-43e5-bd92-a8d8873c1c9c" providerId="ADAL" clId="{0B98A854-429E-4A7B-9CC6-112C77B58DB0}" dt="2024-09-17T09:15:50.064" v="1634" actId="20577"/>
          <ac:spMkLst>
            <pc:docMk/>
            <pc:sldMk cId="3078689535" sldId="262"/>
            <ac:spMk id="3" creationId="{2B1FDDC7-AF10-C84C-A231-B6813057C06C}"/>
          </ac:spMkLst>
        </pc:spChg>
      </pc:sldChg>
      <pc:sldChg chg="addSp delSp modSp mod">
        <pc:chgData name="Ilosalo Outi" userId="683ae541-2436-43e5-bd92-a8d8873c1c9c" providerId="ADAL" clId="{0B98A854-429E-4A7B-9CC6-112C77B58DB0}" dt="2024-09-17T09:40:03.878" v="1863" actId="255"/>
        <pc:sldMkLst>
          <pc:docMk/>
          <pc:sldMk cId="3987696583" sldId="269"/>
        </pc:sldMkLst>
        <pc:spChg chg="mod">
          <ac:chgData name="Ilosalo Outi" userId="683ae541-2436-43e5-bd92-a8d8873c1c9c" providerId="ADAL" clId="{0B98A854-429E-4A7B-9CC6-112C77B58DB0}" dt="2024-09-17T09:40:03.878" v="1863" actId="255"/>
          <ac:spMkLst>
            <pc:docMk/>
            <pc:sldMk cId="3987696583" sldId="269"/>
            <ac:spMk id="3" creationId="{6A18F4D7-BED9-DB7D-8ADB-E0F79A13B603}"/>
          </ac:spMkLst>
        </pc:spChg>
        <pc:spChg chg="add del mod">
          <ac:chgData name="Ilosalo Outi" userId="683ae541-2436-43e5-bd92-a8d8873c1c9c" providerId="ADAL" clId="{0B98A854-429E-4A7B-9CC6-112C77B58DB0}" dt="2024-09-17T07:23:55.659" v="145" actId="478"/>
          <ac:spMkLst>
            <pc:docMk/>
            <pc:sldMk cId="3987696583" sldId="269"/>
            <ac:spMk id="5" creationId="{7791C105-826D-4D08-61E2-4FCD5AF9350B}"/>
          </ac:spMkLst>
        </pc:spChg>
        <pc:spChg chg="add mod">
          <ac:chgData name="Ilosalo Outi" userId="683ae541-2436-43e5-bd92-a8d8873c1c9c" providerId="ADAL" clId="{0B98A854-429E-4A7B-9CC6-112C77B58DB0}" dt="2024-09-17T07:30:00.142" v="330" actId="1076"/>
          <ac:spMkLst>
            <pc:docMk/>
            <pc:sldMk cId="3987696583" sldId="269"/>
            <ac:spMk id="6" creationId="{222DA41F-6E86-D134-20FD-EC5A6C17C3B9}"/>
          </ac:spMkLst>
        </pc:spChg>
      </pc:sldChg>
      <pc:sldChg chg="addSp modSp mod">
        <pc:chgData name="Ilosalo Outi" userId="683ae541-2436-43e5-bd92-a8d8873c1c9c" providerId="ADAL" clId="{0B98A854-429E-4A7B-9CC6-112C77B58DB0}" dt="2024-09-17T09:40:41.652" v="1868" actId="14100"/>
        <pc:sldMkLst>
          <pc:docMk/>
          <pc:sldMk cId="3054750328" sldId="270"/>
        </pc:sldMkLst>
        <pc:spChg chg="mod">
          <ac:chgData name="Ilosalo Outi" userId="683ae541-2436-43e5-bd92-a8d8873c1c9c" providerId="ADAL" clId="{0B98A854-429E-4A7B-9CC6-112C77B58DB0}" dt="2024-09-17T09:40:41.652" v="1868" actId="14100"/>
          <ac:spMkLst>
            <pc:docMk/>
            <pc:sldMk cId="3054750328" sldId="270"/>
            <ac:spMk id="3" creationId="{6A162ACE-96A9-BC20-CB6F-5861B85DA39D}"/>
          </ac:spMkLst>
        </pc:spChg>
        <pc:spChg chg="add mod">
          <ac:chgData name="Ilosalo Outi" userId="683ae541-2436-43e5-bd92-a8d8873c1c9c" providerId="ADAL" clId="{0B98A854-429E-4A7B-9CC6-112C77B58DB0}" dt="2024-09-17T09:07:21.846" v="1629" actId="255"/>
          <ac:spMkLst>
            <pc:docMk/>
            <pc:sldMk cId="3054750328" sldId="270"/>
            <ac:spMk id="5" creationId="{DE6C842F-F3D9-AF07-1436-394619021578}"/>
          </ac:spMkLst>
        </pc:spChg>
      </pc:sldChg>
      <pc:sldChg chg="addSp modSp mod">
        <pc:chgData name="Ilosalo Outi" userId="683ae541-2436-43e5-bd92-a8d8873c1c9c" providerId="ADAL" clId="{0B98A854-429E-4A7B-9CC6-112C77B58DB0}" dt="2024-09-17T09:19:21.554" v="1837" actId="2711"/>
        <pc:sldMkLst>
          <pc:docMk/>
          <pc:sldMk cId="3948824116" sldId="271"/>
        </pc:sldMkLst>
        <pc:spChg chg="mod">
          <ac:chgData name="Ilosalo Outi" userId="683ae541-2436-43e5-bd92-a8d8873c1c9c" providerId="ADAL" clId="{0B98A854-429E-4A7B-9CC6-112C77B58DB0}" dt="2024-09-17T09:19:21.554" v="1837" actId="2711"/>
          <ac:spMkLst>
            <pc:docMk/>
            <pc:sldMk cId="3948824116" sldId="271"/>
            <ac:spMk id="3" creationId="{29235762-C4C9-AAAF-38FD-45DD3B6E3151}"/>
          </ac:spMkLst>
        </pc:spChg>
        <pc:spChg chg="add mod">
          <ac:chgData name="Ilosalo Outi" userId="683ae541-2436-43e5-bd92-a8d8873c1c9c" providerId="ADAL" clId="{0B98A854-429E-4A7B-9CC6-112C77B58DB0}" dt="2024-09-17T09:07:39.067" v="1631" actId="20577"/>
          <ac:spMkLst>
            <pc:docMk/>
            <pc:sldMk cId="3948824116" sldId="271"/>
            <ac:spMk id="5" creationId="{9022599D-A9B5-64EB-D955-F2B32A80D3E1}"/>
          </ac:spMkLst>
        </pc:spChg>
      </pc:sldChg>
      <pc:sldChg chg="addSp delSp modSp mod">
        <pc:chgData name="Ilosalo Outi" userId="683ae541-2436-43e5-bd92-a8d8873c1c9c" providerId="ADAL" clId="{0B98A854-429E-4A7B-9CC6-112C77B58DB0}" dt="2024-09-17T09:20:03.208" v="1840" actId="255"/>
        <pc:sldMkLst>
          <pc:docMk/>
          <pc:sldMk cId="77631984" sldId="272"/>
        </pc:sldMkLst>
        <pc:spChg chg="mod">
          <ac:chgData name="Ilosalo Outi" userId="683ae541-2436-43e5-bd92-a8d8873c1c9c" providerId="ADAL" clId="{0B98A854-429E-4A7B-9CC6-112C77B58DB0}" dt="2024-09-17T09:20:03.208" v="1840" actId="255"/>
          <ac:spMkLst>
            <pc:docMk/>
            <pc:sldMk cId="77631984" sldId="272"/>
            <ac:spMk id="3" creationId="{7D668B8E-8110-301F-5063-402CFE842A37}"/>
          </ac:spMkLst>
        </pc:spChg>
        <pc:spChg chg="add del mod">
          <ac:chgData name="Ilosalo Outi" userId="683ae541-2436-43e5-bd92-a8d8873c1c9c" providerId="ADAL" clId="{0B98A854-429E-4A7B-9CC6-112C77B58DB0}" dt="2024-09-17T07:50:39.184" v="670" actId="478"/>
          <ac:spMkLst>
            <pc:docMk/>
            <pc:sldMk cId="77631984" sldId="272"/>
            <ac:spMk id="6" creationId="{EC4121F5-4C39-A137-6BEF-D484E03FBFF6}"/>
          </ac:spMkLst>
        </pc:spChg>
        <pc:spChg chg="add mod">
          <ac:chgData name="Ilosalo Outi" userId="683ae541-2436-43e5-bd92-a8d8873c1c9c" providerId="ADAL" clId="{0B98A854-429E-4A7B-9CC6-112C77B58DB0}" dt="2024-09-17T09:09:14.974" v="1633" actId="20577"/>
          <ac:spMkLst>
            <pc:docMk/>
            <pc:sldMk cId="77631984" sldId="272"/>
            <ac:spMk id="7" creationId="{465C7DD5-B60D-1BCB-28B3-11370157C011}"/>
          </ac:spMkLst>
        </pc:spChg>
      </pc:sldChg>
      <pc:sldChg chg="modSp mod">
        <pc:chgData name="Ilosalo Outi" userId="683ae541-2436-43e5-bd92-a8d8873c1c9c" providerId="ADAL" clId="{0B98A854-429E-4A7B-9CC6-112C77B58DB0}" dt="2024-09-17T09:21:02.972" v="1849" actId="255"/>
        <pc:sldMkLst>
          <pc:docMk/>
          <pc:sldMk cId="3765645621" sldId="273"/>
        </pc:sldMkLst>
        <pc:spChg chg="mod">
          <ac:chgData name="Ilosalo Outi" userId="683ae541-2436-43e5-bd92-a8d8873c1c9c" providerId="ADAL" clId="{0B98A854-429E-4A7B-9CC6-112C77B58DB0}" dt="2024-09-17T08:04:44.588" v="1168" actId="20577"/>
          <ac:spMkLst>
            <pc:docMk/>
            <pc:sldMk cId="3765645621" sldId="273"/>
            <ac:spMk id="2" creationId="{4311C3F3-BC2C-8C34-8581-E558C55CFC74}"/>
          </ac:spMkLst>
        </pc:spChg>
        <pc:spChg chg="mod">
          <ac:chgData name="Ilosalo Outi" userId="683ae541-2436-43e5-bd92-a8d8873c1c9c" providerId="ADAL" clId="{0B98A854-429E-4A7B-9CC6-112C77B58DB0}" dt="2024-09-17T09:21:02.972" v="1849" actId="255"/>
          <ac:spMkLst>
            <pc:docMk/>
            <pc:sldMk cId="3765645621" sldId="273"/>
            <ac:spMk id="3" creationId="{5015AEE8-5068-C953-6DAA-4184B9567D5F}"/>
          </ac:spMkLst>
        </pc:spChg>
      </pc:sldChg>
      <pc:sldChg chg="modSp mod">
        <pc:chgData name="Ilosalo Outi" userId="683ae541-2436-43e5-bd92-a8d8873c1c9c" providerId="ADAL" clId="{0B98A854-429E-4A7B-9CC6-112C77B58DB0}" dt="2024-09-17T09:22:04.204" v="1855" actId="255"/>
        <pc:sldMkLst>
          <pc:docMk/>
          <pc:sldMk cId="3962757178" sldId="274"/>
        </pc:sldMkLst>
        <pc:spChg chg="mod">
          <ac:chgData name="Ilosalo Outi" userId="683ae541-2436-43e5-bd92-a8d8873c1c9c" providerId="ADAL" clId="{0B98A854-429E-4A7B-9CC6-112C77B58DB0}" dt="2024-09-17T09:22:04.204" v="1855" actId="255"/>
          <ac:spMkLst>
            <pc:docMk/>
            <pc:sldMk cId="3962757178" sldId="274"/>
            <ac:spMk id="3" creationId="{E4FC33FF-F1BE-FD1F-B6AE-9B681D6C1D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F122B4C-E171-1C4C-B606-A2D232E27C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a:extLst>
              <a:ext uri="{FF2B5EF4-FFF2-40B4-BE49-F238E27FC236}">
                <a16:creationId xmlns:a16="http://schemas.microsoft.com/office/drawing/2014/main" id="{50482DAE-4FE5-374E-AA78-4E759F0ED6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6F30A7-E938-1D43-B3D8-67DBFAA18237}" type="datetimeFigureOut">
              <a:rPr lang="fi-FI" smtClean="0"/>
              <a:t>17.9.2024</a:t>
            </a:fld>
            <a:endParaRPr lang="fi-FI" dirty="0"/>
          </a:p>
        </p:txBody>
      </p:sp>
      <p:sp>
        <p:nvSpPr>
          <p:cNvPr id="4" name="Alatunnisteen paikkamerkki 3">
            <a:extLst>
              <a:ext uri="{FF2B5EF4-FFF2-40B4-BE49-F238E27FC236}">
                <a16:creationId xmlns:a16="http://schemas.microsoft.com/office/drawing/2014/main" id="{05AD2FB6-B345-DD42-B13B-7E692B5649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a:extLst>
              <a:ext uri="{FF2B5EF4-FFF2-40B4-BE49-F238E27FC236}">
                <a16:creationId xmlns:a16="http://schemas.microsoft.com/office/drawing/2014/main" id="{615090F9-A937-304C-8B1B-B62178211D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E5B3DB-35D6-C446-9A71-8520DD76CFB2}" type="slidenum">
              <a:rPr lang="fi-FI" smtClean="0"/>
              <a:t>‹#›</a:t>
            </a:fld>
            <a:endParaRPr lang="fi-FI" dirty="0"/>
          </a:p>
        </p:txBody>
      </p:sp>
    </p:spTree>
    <p:extLst>
      <p:ext uri="{BB962C8B-B14F-4D97-AF65-F5344CB8AC3E}">
        <p14:creationId xmlns:p14="http://schemas.microsoft.com/office/powerpoint/2010/main" val="2965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B171-DC87-E748-9512-75BD8F9DC89C}" type="datetimeFigureOut">
              <a:rPr lang="fi-FI" smtClean="0"/>
              <a:t>17.9.2024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92E1A-8DA3-934B-BF42-FF024E2BF8B8}" type="slidenum">
              <a:rPr lang="fi-FI" smtClean="0"/>
              <a:t>‹#›</a:t>
            </a:fld>
            <a:endParaRPr lang="fi-FI" dirty="0"/>
          </a:p>
        </p:txBody>
      </p:sp>
    </p:spTree>
    <p:extLst>
      <p:ext uri="{BB962C8B-B14F-4D97-AF65-F5344CB8AC3E}">
        <p14:creationId xmlns:p14="http://schemas.microsoft.com/office/powerpoint/2010/main" val="246849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_Ylöjärvi_perusteem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96001F-4CE8-0848-A398-9F7E6A52AEC0}"/>
              </a:ext>
            </a:extLst>
          </p:cNvPr>
          <p:cNvSpPr>
            <a:spLocks noGrp="1"/>
          </p:cNvSpPr>
          <p:nvPr>
            <p:ph type="ctrTitle" hasCustomPrompt="1"/>
          </p:nvPr>
        </p:nvSpPr>
        <p:spPr>
          <a:xfrm>
            <a:off x="1524000" y="1480855"/>
            <a:ext cx="9144000" cy="1975445"/>
          </a:xfrm>
        </p:spPr>
        <p:txBody>
          <a:bodyPr anchor="b">
            <a:noAutofit/>
          </a:bodyPr>
          <a:lstStyle>
            <a:lvl1pPr algn="ctr">
              <a:defRPr sz="5400" b="0"/>
            </a:lvl1pPr>
          </a:lstStyle>
          <a:p>
            <a:r>
              <a:rPr lang="fi-FI" dirty="0"/>
              <a:t>Otsikko</a:t>
            </a:r>
          </a:p>
        </p:txBody>
      </p:sp>
      <p:sp>
        <p:nvSpPr>
          <p:cNvPr id="3" name="Alaotsikko 2">
            <a:extLst>
              <a:ext uri="{FF2B5EF4-FFF2-40B4-BE49-F238E27FC236}">
                <a16:creationId xmlns:a16="http://schemas.microsoft.com/office/drawing/2014/main" id="{273415C2-3F28-8C4B-9DE5-69B46CEDDA0B}"/>
              </a:ext>
            </a:extLst>
          </p:cNvPr>
          <p:cNvSpPr>
            <a:spLocks noGrp="1"/>
          </p:cNvSpPr>
          <p:nvPr>
            <p:ph type="subTitle" idx="1"/>
          </p:nvPr>
        </p:nvSpPr>
        <p:spPr>
          <a:xfrm>
            <a:off x="1524000" y="3602038"/>
            <a:ext cx="9144000" cy="1655762"/>
          </a:xfrm>
        </p:spPr>
        <p:txBody>
          <a:bodyPr>
            <a:noAutofit/>
          </a:bodyPr>
          <a:lstStyle>
            <a:lvl1pPr marL="0" indent="0" algn="ctr">
              <a:buFont typeface="Arial" panose="020B0604020202020204" pitchFamily="34" charset="0"/>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9" name="Kuva 18">
            <a:extLst>
              <a:ext uri="{FF2B5EF4-FFF2-40B4-BE49-F238E27FC236}">
                <a16:creationId xmlns:a16="http://schemas.microsoft.com/office/drawing/2014/main" id="{16E7D22A-6C01-0C4C-A470-E2AD8A2E1B45}"/>
              </a:ext>
            </a:extLst>
          </p:cNvPr>
          <p:cNvPicPr>
            <a:picLocks noChangeAspect="1"/>
          </p:cNvPicPr>
          <p:nvPr/>
        </p:nvPicPr>
        <p:blipFill>
          <a:blip r:embed="rId2"/>
          <a:srcRect/>
          <a:stretch/>
        </p:blipFill>
        <p:spPr>
          <a:xfrm>
            <a:off x="2065655" y="5452900"/>
            <a:ext cx="8060690" cy="1201420"/>
          </a:xfrm>
          <a:prstGeom prst="rect">
            <a:avLst/>
          </a:prstGeom>
          <a:effectLst/>
        </p:spPr>
      </p:pic>
      <p:pic>
        <p:nvPicPr>
          <p:cNvPr id="4" name="Picture 3">
            <a:extLst>
              <a:ext uri="{FF2B5EF4-FFF2-40B4-BE49-F238E27FC236}">
                <a16:creationId xmlns:a16="http://schemas.microsoft.com/office/drawing/2014/main" id="{59138255-96FD-683B-A97F-FF8217BD1068}"/>
              </a:ext>
            </a:extLst>
          </p:cNvPr>
          <p:cNvPicPr>
            <a:picLocks noChangeAspect="1"/>
          </p:cNvPicPr>
          <p:nvPr userDrawn="1"/>
        </p:nvPicPr>
        <p:blipFill>
          <a:blip r:embed="rId3"/>
          <a:stretch>
            <a:fillRect/>
          </a:stretch>
        </p:blipFill>
        <p:spPr>
          <a:xfrm>
            <a:off x="4565507" y="860725"/>
            <a:ext cx="3060986" cy="924071"/>
          </a:xfrm>
          <a:prstGeom prst="rect">
            <a:avLst/>
          </a:prstGeom>
        </p:spPr>
      </p:pic>
    </p:spTree>
    <p:extLst>
      <p:ext uri="{BB962C8B-B14F-4D97-AF65-F5344CB8AC3E}">
        <p14:creationId xmlns:p14="http://schemas.microsoft.com/office/powerpoint/2010/main" val="2646240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_sisältö_Ylöjärvi_sininen">
    <p:bg>
      <p:bgPr>
        <a:solidFill>
          <a:schemeClr val="tx2"/>
        </a:solidFill>
        <a:effectLst/>
      </p:bgPr>
    </p:bg>
    <p:spTree>
      <p:nvGrpSpPr>
        <p:cNvPr id="1" name=""/>
        <p:cNvGrpSpPr/>
        <p:nvPr/>
      </p:nvGrpSpPr>
      <p:grpSpPr>
        <a:xfrm>
          <a:off x="0" y="0"/>
          <a:ext cx="0" cy="0"/>
          <a:chOff x="0" y="0"/>
          <a:chExt cx="0" cy="0"/>
        </a:xfrm>
      </p:grpSpPr>
      <p:pic>
        <p:nvPicPr>
          <p:cNvPr id="5" name="Kuva 9">
            <a:extLst>
              <a:ext uri="{FF2B5EF4-FFF2-40B4-BE49-F238E27FC236}">
                <a16:creationId xmlns:a16="http://schemas.microsoft.com/office/drawing/2014/main" id="{7D079F61-4912-E672-E355-70AF43D04294}"/>
              </a:ext>
            </a:extLst>
          </p:cNvPr>
          <p:cNvPicPr>
            <a:picLocks noChangeAspect="1"/>
          </p:cNvPicPr>
          <p:nvPr userDrawn="1"/>
        </p:nvPicPr>
        <p:blipFill>
          <a:blip r:embed="rId2"/>
          <a:srcRect/>
          <a:stretch/>
        </p:blipFill>
        <p:spPr>
          <a:xfrm>
            <a:off x="3849586" y="6079608"/>
            <a:ext cx="4010243" cy="597714"/>
          </a:xfrm>
          <a:prstGeom prst="rect">
            <a:avLst/>
          </a:prstGeom>
        </p:spPr>
      </p:pic>
      <p:sp>
        <p:nvSpPr>
          <p:cNvPr id="10" name="Suorakulmio 16">
            <a:extLst>
              <a:ext uri="{FF2B5EF4-FFF2-40B4-BE49-F238E27FC236}">
                <a16:creationId xmlns:a16="http://schemas.microsoft.com/office/drawing/2014/main" id="{69411285-9158-55F9-F871-E4509FBB198A}"/>
              </a:ext>
            </a:extLst>
          </p:cNvPr>
          <p:cNvSpPr/>
          <p:nvPr userDrawn="1"/>
        </p:nvSpPr>
        <p:spPr>
          <a:xfrm>
            <a:off x="0" y="6620277"/>
            <a:ext cx="12192000" cy="237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äivämäärän paikkamerkki 3">
            <a:extLst>
              <a:ext uri="{FF2B5EF4-FFF2-40B4-BE49-F238E27FC236}">
                <a16:creationId xmlns:a16="http://schemas.microsoft.com/office/drawing/2014/main" id="{F878E0F9-42AD-E5B4-B9F8-A92552520D8D}"/>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solidFill>
                  <a:schemeClr val="bg1"/>
                </a:solidFill>
              </a:rPr>
              <a:t>Ylöjärven kaupunki</a:t>
            </a:r>
          </a:p>
        </p:txBody>
      </p:sp>
      <p:cxnSp>
        <p:nvCxnSpPr>
          <p:cNvPr id="9" name="Suora yhdysviiva 13">
            <a:extLst>
              <a:ext uri="{FF2B5EF4-FFF2-40B4-BE49-F238E27FC236}">
                <a16:creationId xmlns:a16="http://schemas.microsoft.com/office/drawing/2014/main" id="{8672E880-D1E7-36D0-4F22-AEF1C4DD55F7}"/>
              </a:ext>
            </a:extLst>
          </p:cNvPr>
          <p:cNvCxnSpPr>
            <a:cxnSpLocks/>
          </p:cNvCxnSpPr>
          <p:nvPr userDrawn="1"/>
        </p:nvCxnSpPr>
        <p:spPr>
          <a:xfrm>
            <a:off x="838200" y="6620277"/>
            <a:ext cx="10515600"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FA4656BB-CBD6-6949-BAAE-979A8FAF8F67}"/>
              </a:ext>
            </a:extLst>
          </p:cNvPr>
          <p:cNvSpPr>
            <a:spLocks noGrp="1"/>
          </p:cNvSpPr>
          <p:nvPr>
            <p:ph type="title"/>
          </p:nvPr>
        </p:nvSpPr>
        <p:spPr>
          <a:xfrm>
            <a:off x="839788" y="457200"/>
            <a:ext cx="3932237" cy="1600200"/>
          </a:xfrm>
        </p:spPr>
        <p:txBody>
          <a:bodyPr anchor="t"/>
          <a:lstStyle>
            <a:lvl1pPr>
              <a:defRPr sz="3200" b="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D05A1156-395B-5D43-8E1B-97721CA3A0F3}"/>
              </a:ext>
            </a:extLst>
          </p:cNvPr>
          <p:cNvSpPr>
            <a:spLocks noGrp="1"/>
          </p:cNvSpPr>
          <p:nvPr>
            <p:ph idx="1" hasCustomPrompt="1"/>
          </p:nvPr>
        </p:nvSpPr>
        <p:spPr>
          <a:xfrm>
            <a:off x="5183188" y="457201"/>
            <a:ext cx="6172200" cy="54038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Lisää kuva napsauttamalla kuvaketta</a:t>
            </a:r>
          </a:p>
        </p:txBody>
      </p:sp>
      <p:sp>
        <p:nvSpPr>
          <p:cNvPr id="4" name="Tekstin paikkamerkki 3">
            <a:extLst>
              <a:ext uri="{FF2B5EF4-FFF2-40B4-BE49-F238E27FC236}">
                <a16:creationId xmlns:a16="http://schemas.microsoft.com/office/drawing/2014/main" id="{13902605-119F-1F42-8031-5406308FE38D}"/>
              </a:ext>
            </a:extLst>
          </p:cNvPr>
          <p:cNvSpPr>
            <a:spLocks noGrp="1"/>
          </p:cNvSpPr>
          <p:nvPr>
            <p:ph type="body" sz="half" idx="2"/>
          </p:nvPr>
        </p:nvSpPr>
        <p:spPr>
          <a:xfrm>
            <a:off x="839788" y="2057400"/>
            <a:ext cx="3932237" cy="3811588"/>
          </a:xfrm>
        </p:spPr>
        <p:txBody>
          <a:bodyPr rIns="72000">
            <a:noAutofit/>
          </a:bodyPr>
          <a:lstStyle>
            <a:lvl1pPr marL="457200" indent="-457200">
              <a:buClrTx/>
              <a:buSzPct val="70000"/>
              <a:buFont typeface="Arial" panose="020B0604020202020204" pitchFamily="34" charset="0"/>
              <a:buChar char="•"/>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8EE033B2-81BA-B74C-B5FB-43906A64446B}"/>
              </a:ext>
            </a:extLst>
          </p:cNvPr>
          <p:cNvSpPr>
            <a:spLocks noGrp="1"/>
          </p:cNvSpPr>
          <p:nvPr>
            <p:ph type="sldNum" sz="quarter" idx="12"/>
          </p:nvPr>
        </p:nvSpPr>
        <p:spPr/>
        <p:txBody>
          <a:bodyPr/>
          <a:lstStyle>
            <a:lvl1pPr>
              <a:defRPr sz="1100">
                <a:solidFill>
                  <a:schemeClr val="bg1"/>
                </a:solidFill>
              </a:defRPr>
            </a:lvl1pPr>
          </a:lstStyle>
          <a:p>
            <a:fld id="{26CDADAD-3DA4-2842-A9A6-E67BC8676C09}" type="slidenum">
              <a:rPr lang="fi-FI" smtClean="0"/>
              <a:pPr/>
              <a:t>‹#›</a:t>
            </a:fld>
            <a:endParaRPr lang="fi-FI" dirty="0"/>
          </a:p>
        </p:txBody>
      </p:sp>
      <p:sp>
        <p:nvSpPr>
          <p:cNvPr id="8" name="Alatunnisteen paikkamerkki 4">
            <a:extLst>
              <a:ext uri="{FF2B5EF4-FFF2-40B4-BE49-F238E27FC236}">
                <a16:creationId xmlns:a16="http://schemas.microsoft.com/office/drawing/2014/main" id="{89E9D879-12EB-CB43-B24F-74B93F200036}"/>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bg1"/>
                </a:solidFill>
              </a:defRPr>
            </a:lvl1pPr>
          </a:lstStyle>
          <a:p>
            <a:endParaRPr lang="fi-FI" dirty="0"/>
          </a:p>
        </p:txBody>
      </p:sp>
    </p:spTree>
    <p:extLst>
      <p:ext uri="{BB962C8B-B14F-4D97-AF65-F5344CB8AC3E}">
        <p14:creationId xmlns:p14="http://schemas.microsoft.com/office/powerpoint/2010/main" val="3155559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petusdia">
    <p:bg>
      <p:bgPr>
        <a:solidFill>
          <a:schemeClr val="tx2"/>
        </a:solidFill>
        <a:effectLst/>
      </p:bgPr>
    </p:bg>
    <p:spTree>
      <p:nvGrpSpPr>
        <p:cNvPr id="1" name=""/>
        <p:cNvGrpSpPr/>
        <p:nvPr/>
      </p:nvGrpSpPr>
      <p:grpSpPr>
        <a:xfrm>
          <a:off x="0" y="0"/>
          <a:ext cx="0" cy="0"/>
          <a:chOff x="0" y="0"/>
          <a:chExt cx="0" cy="0"/>
        </a:xfrm>
      </p:grpSpPr>
      <p:pic>
        <p:nvPicPr>
          <p:cNvPr id="2" name="Kuva 18">
            <a:extLst>
              <a:ext uri="{FF2B5EF4-FFF2-40B4-BE49-F238E27FC236}">
                <a16:creationId xmlns:a16="http://schemas.microsoft.com/office/drawing/2014/main" id="{E9CF8EF7-B2CE-CE58-2EB6-8796E4D48C58}"/>
              </a:ext>
            </a:extLst>
          </p:cNvPr>
          <p:cNvPicPr>
            <a:picLocks noChangeAspect="1"/>
          </p:cNvPicPr>
          <p:nvPr userDrawn="1"/>
        </p:nvPicPr>
        <p:blipFill>
          <a:blip r:embed="rId2"/>
          <a:srcRect/>
          <a:stretch/>
        </p:blipFill>
        <p:spPr>
          <a:xfrm>
            <a:off x="2065655" y="5452900"/>
            <a:ext cx="8060690" cy="1201420"/>
          </a:xfrm>
          <a:prstGeom prst="rect">
            <a:avLst/>
          </a:prstGeom>
          <a:effectLst/>
        </p:spPr>
      </p:pic>
      <p:pic>
        <p:nvPicPr>
          <p:cNvPr id="4" name="Picture 3">
            <a:extLst>
              <a:ext uri="{FF2B5EF4-FFF2-40B4-BE49-F238E27FC236}">
                <a16:creationId xmlns:a16="http://schemas.microsoft.com/office/drawing/2014/main" id="{B9713E0F-321D-1EF3-2B57-7F55EC341263}"/>
              </a:ext>
            </a:extLst>
          </p:cNvPr>
          <p:cNvPicPr>
            <a:picLocks noChangeAspect="1"/>
          </p:cNvPicPr>
          <p:nvPr userDrawn="1"/>
        </p:nvPicPr>
        <p:blipFill>
          <a:blip r:embed="rId3"/>
          <a:srcRect/>
          <a:stretch/>
        </p:blipFill>
        <p:spPr>
          <a:xfrm>
            <a:off x="4565507" y="860725"/>
            <a:ext cx="3060985" cy="924071"/>
          </a:xfrm>
          <a:prstGeom prst="rect">
            <a:avLst/>
          </a:prstGeom>
        </p:spPr>
      </p:pic>
    </p:spTree>
    <p:extLst>
      <p:ext uri="{BB962C8B-B14F-4D97-AF65-F5344CB8AC3E}">
        <p14:creationId xmlns:p14="http://schemas.microsoft.com/office/powerpoint/2010/main" val="52287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_ja_sisältö_Ylöjärvi_perusteema">
    <p:spTree>
      <p:nvGrpSpPr>
        <p:cNvPr id="1" name=""/>
        <p:cNvGrpSpPr/>
        <p:nvPr/>
      </p:nvGrpSpPr>
      <p:grpSpPr>
        <a:xfrm>
          <a:off x="0" y="0"/>
          <a:ext cx="0" cy="0"/>
          <a:chOff x="0" y="0"/>
          <a:chExt cx="0" cy="0"/>
        </a:xfrm>
      </p:grpSpPr>
      <p:pic>
        <p:nvPicPr>
          <p:cNvPr id="4" name="Kuva 9">
            <a:extLst>
              <a:ext uri="{FF2B5EF4-FFF2-40B4-BE49-F238E27FC236}">
                <a16:creationId xmlns:a16="http://schemas.microsoft.com/office/drawing/2014/main" id="{9030EA46-2EA2-F5A5-B976-4FC3BCE6B943}"/>
              </a:ext>
            </a:extLst>
          </p:cNvPr>
          <p:cNvPicPr>
            <a:picLocks noChangeAspect="1"/>
          </p:cNvPicPr>
          <p:nvPr userDrawn="1"/>
        </p:nvPicPr>
        <p:blipFill>
          <a:blip r:embed="rId2"/>
          <a:srcRect/>
          <a:stretch/>
        </p:blipFill>
        <p:spPr>
          <a:xfrm>
            <a:off x="3849585" y="6079608"/>
            <a:ext cx="4010245" cy="597714"/>
          </a:xfrm>
          <a:prstGeom prst="rect">
            <a:avLst/>
          </a:prstGeom>
        </p:spPr>
      </p:pic>
      <p:sp>
        <p:nvSpPr>
          <p:cNvPr id="12" name="Suorakulmio 16">
            <a:extLst>
              <a:ext uri="{FF2B5EF4-FFF2-40B4-BE49-F238E27FC236}">
                <a16:creationId xmlns:a16="http://schemas.microsoft.com/office/drawing/2014/main" id="{8D258F2F-D505-AD74-23E6-EBB70914BE4F}"/>
              </a:ext>
            </a:extLst>
          </p:cNvPr>
          <p:cNvSpPr/>
          <p:nvPr userDrawn="1"/>
        </p:nvSpPr>
        <p:spPr>
          <a:xfrm>
            <a:off x="0" y="6620277"/>
            <a:ext cx="12192000" cy="23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Päivämäärän paikkamerkki 3">
            <a:extLst>
              <a:ext uri="{FF2B5EF4-FFF2-40B4-BE49-F238E27FC236}">
                <a16:creationId xmlns:a16="http://schemas.microsoft.com/office/drawing/2014/main" id="{BB45AF6A-C7A0-A916-0056-5F16EE05FB59}"/>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t>Ylöjärven kaupunki</a:t>
            </a:r>
          </a:p>
        </p:txBody>
      </p:sp>
      <p:cxnSp>
        <p:nvCxnSpPr>
          <p:cNvPr id="8" name="Suora yhdysviiva 13">
            <a:extLst>
              <a:ext uri="{FF2B5EF4-FFF2-40B4-BE49-F238E27FC236}">
                <a16:creationId xmlns:a16="http://schemas.microsoft.com/office/drawing/2014/main" id="{628981DC-4A7A-EF08-720B-9803FBD78B78}"/>
              </a:ext>
            </a:extLst>
          </p:cNvPr>
          <p:cNvCxnSpPr>
            <a:cxnSpLocks/>
          </p:cNvCxnSpPr>
          <p:nvPr userDrawn="1"/>
        </p:nvCxnSpPr>
        <p:spPr>
          <a:xfrm>
            <a:off x="838200" y="6620277"/>
            <a:ext cx="10515600" cy="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61A53768-44B2-FD48-AB84-A2A789B3FA73}"/>
              </a:ext>
            </a:extLst>
          </p:cNvPr>
          <p:cNvSpPr>
            <a:spLocks noGrp="1"/>
          </p:cNvSpPr>
          <p:nvPr>
            <p:ph type="title"/>
          </p:nvPr>
        </p:nvSpPr>
        <p:spPr>
          <a:xfrm>
            <a:off x="838200" y="365125"/>
            <a:ext cx="10515600" cy="1325563"/>
          </a:xfrm>
        </p:spPr>
        <p:txBody>
          <a:bodyPr lIns="0">
            <a:noAutofit/>
          </a:bodyPr>
          <a:lstStyle>
            <a:lvl1pPr>
              <a:defRPr sz="44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74204F1-8E70-E34A-BECD-A0F8A5198AB1}"/>
              </a:ext>
            </a:extLst>
          </p:cNvPr>
          <p:cNvSpPr>
            <a:spLocks noGrp="1"/>
          </p:cNvSpPr>
          <p:nvPr>
            <p:ph idx="1"/>
          </p:nvPr>
        </p:nvSpPr>
        <p:spPr>
          <a:xfrm>
            <a:off x="838200" y="1825625"/>
            <a:ext cx="10515600" cy="3905872"/>
          </a:xfrm>
        </p:spPr>
        <p:txBody>
          <a:bodyPr lIns="0" tIns="0" rIns="0" bIns="72000">
            <a:noAutofit/>
          </a:bodyPr>
          <a:lstStyle>
            <a:lvl1pPr marL="0" indent="0">
              <a:buClr>
                <a:schemeClr val="tx1"/>
              </a:buClr>
              <a:buFont typeface="Arial" panose="020B0604020202020204" pitchFamily="34" charset="0"/>
              <a:buNone/>
              <a:defRPr/>
            </a:lvl1pPr>
            <a:lvl2pPr>
              <a:defRPr sz="2800"/>
            </a:lvl2pPr>
            <a:lvl3pPr>
              <a:defRPr sz="2800"/>
            </a:lvl3pPr>
            <a:lvl4pPr>
              <a:defRPr sz="2800"/>
            </a:lvl4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9FD38BD5-C952-6D4A-AB5F-E5B9E14DEF7D}"/>
              </a:ext>
            </a:extLst>
          </p:cNvPr>
          <p:cNvSpPr>
            <a:spLocks noGrp="1"/>
          </p:cNvSpPr>
          <p:nvPr>
            <p:ph type="sldNum" sz="quarter" idx="12"/>
          </p:nvPr>
        </p:nvSpPr>
        <p:spPr/>
        <p:txBody>
          <a:bodyPr/>
          <a:lstStyle>
            <a:lvl1pPr>
              <a:defRPr sz="1100"/>
            </a:lvl1pPr>
          </a:lstStyle>
          <a:p>
            <a:fld id="{26CDADAD-3DA4-2842-A9A6-E67BC8676C09}" type="slidenum">
              <a:rPr lang="fi-FI" smtClean="0"/>
              <a:pPr/>
              <a:t>‹#›</a:t>
            </a:fld>
            <a:endParaRPr lang="fi-FI" dirty="0"/>
          </a:p>
        </p:txBody>
      </p:sp>
      <p:sp>
        <p:nvSpPr>
          <p:cNvPr id="7" name="Alatunnisteen paikkamerkki 4">
            <a:extLst>
              <a:ext uri="{FF2B5EF4-FFF2-40B4-BE49-F238E27FC236}">
                <a16:creationId xmlns:a16="http://schemas.microsoft.com/office/drawing/2014/main" id="{3FBDB8F9-BB5C-3B46-8CF5-C50ADBEDBB0B}"/>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tx2"/>
                </a:solidFill>
              </a:defRPr>
            </a:lvl1pPr>
          </a:lstStyle>
          <a:p>
            <a:endParaRPr lang="fi-FI" dirty="0"/>
          </a:p>
        </p:txBody>
      </p:sp>
    </p:spTree>
    <p:extLst>
      <p:ext uri="{BB962C8B-B14F-4D97-AF65-F5344CB8AC3E}">
        <p14:creationId xmlns:p14="http://schemas.microsoft.com/office/powerpoint/2010/main" val="90932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_ja_2_palstaa_Ylöjärvi_perusteema">
    <p:spTree>
      <p:nvGrpSpPr>
        <p:cNvPr id="1" name=""/>
        <p:cNvGrpSpPr/>
        <p:nvPr/>
      </p:nvGrpSpPr>
      <p:grpSpPr>
        <a:xfrm>
          <a:off x="0" y="0"/>
          <a:ext cx="0" cy="0"/>
          <a:chOff x="0" y="0"/>
          <a:chExt cx="0" cy="0"/>
        </a:xfrm>
      </p:grpSpPr>
      <p:pic>
        <p:nvPicPr>
          <p:cNvPr id="3" name="Kuva 9">
            <a:extLst>
              <a:ext uri="{FF2B5EF4-FFF2-40B4-BE49-F238E27FC236}">
                <a16:creationId xmlns:a16="http://schemas.microsoft.com/office/drawing/2014/main" id="{E2BF7ACD-C2A8-9381-9707-DC1AB29F8420}"/>
              </a:ext>
            </a:extLst>
          </p:cNvPr>
          <p:cNvPicPr>
            <a:picLocks noChangeAspect="1"/>
          </p:cNvPicPr>
          <p:nvPr userDrawn="1"/>
        </p:nvPicPr>
        <p:blipFill>
          <a:blip r:embed="rId2"/>
          <a:srcRect/>
          <a:stretch/>
        </p:blipFill>
        <p:spPr>
          <a:xfrm>
            <a:off x="3849585" y="6079608"/>
            <a:ext cx="4010245" cy="597714"/>
          </a:xfrm>
          <a:prstGeom prst="rect">
            <a:avLst/>
          </a:prstGeom>
        </p:spPr>
      </p:pic>
      <p:sp>
        <p:nvSpPr>
          <p:cNvPr id="10" name="Suorakulmio 16">
            <a:extLst>
              <a:ext uri="{FF2B5EF4-FFF2-40B4-BE49-F238E27FC236}">
                <a16:creationId xmlns:a16="http://schemas.microsoft.com/office/drawing/2014/main" id="{9C7256CF-05C4-77E7-733E-F03A991D7490}"/>
              </a:ext>
            </a:extLst>
          </p:cNvPr>
          <p:cNvSpPr/>
          <p:nvPr userDrawn="1"/>
        </p:nvSpPr>
        <p:spPr>
          <a:xfrm>
            <a:off x="0" y="6620277"/>
            <a:ext cx="12192000" cy="23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Päivämäärän paikkamerkki 3">
            <a:extLst>
              <a:ext uri="{FF2B5EF4-FFF2-40B4-BE49-F238E27FC236}">
                <a16:creationId xmlns:a16="http://schemas.microsoft.com/office/drawing/2014/main" id="{3D017700-603D-FA33-F7A4-2096D61B41ED}"/>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t>Ylöjärven kaupunki</a:t>
            </a:r>
          </a:p>
        </p:txBody>
      </p:sp>
      <p:cxnSp>
        <p:nvCxnSpPr>
          <p:cNvPr id="7" name="Suora yhdysviiva 13">
            <a:extLst>
              <a:ext uri="{FF2B5EF4-FFF2-40B4-BE49-F238E27FC236}">
                <a16:creationId xmlns:a16="http://schemas.microsoft.com/office/drawing/2014/main" id="{D105137C-E88C-2BD2-66DD-4ED61D9A34E2}"/>
              </a:ext>
            </a:extLst>
          </p:cNvPr>
          <p:cNvCxnSpPr>
            <a:cxnSpLocks/>
          </p:cNvCxnSpPr>
          <p:nvPr userDrawn="1"/>
        </p:nvCxnSpPr>
        <p:spPr>
          <a:xfrm>
            <a:off x="838200" y="6620277"/>
            <a:ext cx="10515600" cy="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37F87A22-862E-DF40-AD58-03AC67BD0406}"/>
              </a:ext>
            </a:extLst>
          </p:cNvPr>
          <p:cNvSpPr>
            <a:spLocks noGrp="1"/>
          </p:cNvSpPr>
          <p:nvPr>
            <p:ph type="title"/>
          </p:nvPr>
        </p:nvSpPr>
        <p:spPr>
          <a:xfrm>
            <a:off x="839788" y="365125"/>
            <a:ext cx="10515600" cy="1325563"/>
          </a:xfrm>
        </p:spPr>
        <p:txBody>
          <a:bodyPr lIns="0">
            <a:noAutofit/>
          </a:bodyPr>
          <a:lstStyle>
            <a:lvl1pPr>
              <a:defRPr sz="4400"/>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DC7CDFA0-859C-FE4D-93A4-371942CF1F22}"/>
              </a:ext>
            </a:extLst>
          </p:cNvPr>
          <p:cNvSpPr>
            <a:spLocks noGrp="1"/>
          </p:cNvSpPr>
          <p:nvPr>
            <p:ph sz="half" idx="2"/>
          </p:nvPr>
        </p:nvSpPr>
        <p:spPr>
          <a:xfrm>
            <a:off x="839788" y="1825626"/>
            <a:ext cx="5157787" cy="3981286"/>
          </a:xfrm>
        </p:spPr>
        <p:txBody>
          <a:bodyPr lIns="0" tIns="36000" rIns="36000" bIns="36000">
            <a:noAutofit/>
          </a:bodyPr>
          <a:lstStyle>
            <a:lvl1pPr marL="457200" indent="-457200">
              <a:buClrTx/>
              <a:buSzPct val="70000"/>
              <a:buFont typeface="Arial" panose="020B0604020202020204" pitchFamily="34" charset="0"/>
              <a:buChar char="•"/>
              <a:defRPr sz="3200"/>
            </a:lvl1pPr>
            <a:lvl2pPr marL="914400" indent="-457200">
              <a:buFont typeface="Arial" panose="020B0604020202020204" pitchFamily="34" charset="0"/>
              <a:buChar char="•"/>
              <a:defRPr/>
            </a:lvl2pPr>
            <a:lvl3pPr>
              <a:defRPr/>
            </a:lvl3pPr>
            <a:lvl4pPr>
              <a:defRPr/>
            </a:lvl4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702DA68-FD89-7446-8804-4851446398BE}"/>
              </a:ext>
            </a:extLst>
          </p:cNvPr>
          <p:cNvSpPr>
            <a:spLocks noGrp="1"/>
          </p:cNvSpPr>
          <p:nvPr>
            <p:ph sz="quarter" idx="4"/>
          </p:nvPr>
        </p:nvSpPr>
        <p:spPr>
          <a:xfrm>
            <a:off x="6172200" y="1825626"/>
            <a:ext cx="5183188" cy="3981286"/>
          </a:xfrm>
        </p:spPr>
        <p:txBody>
          <a:bodyPr lIns="0" tIns="36000" rIns="36000" bIns="36000">
            <a:noAutofit/>
          </a:bodyPr>
          <a:lstStyle>
            <a:lvl1pPr marL="457200" indent="-457200">
              <a:buClrTx/>
              <a:buSzPct val="70000"/>
              <a:buFont typeface="Arial" panose="020B0604020202020204" pitchFamily="34" charset="0"/>
              <a:buChar char="•"/>
              <a:defRPr sz="3200"/>
            </a:lvl1pPr>
          </a:lstStyle>
          <a:p>
            <a:pPr lvl="0"/>
            <a:r>
              <a:rPr lang="fi-FI"/>
              <a:t>Muokkaa tekstin perustyylejä napsauttamalla</a:t>
            </a:r>
          </a:p>
        </p:txBody>
      </p:sp>
      <p:sp>
        <p:nvSpPr>
          <p:cNvPr id="9" name="Dian numeron paikkamerkki 8">
            <a:extLst>
              <a:ext uri="{FF2B5EF4-FFF2-40B4-BE49-F238E27FC236}">
                <a16:creationId xmlns:a16="http://schemas.microsoft.com/office/drawing/2014/main" id="{60B5983D-11D0-A44D-A804-46EC46AD05FE}"/>
              </a:ext>
            </a:extLst>
          </p:cNvPr>
          <p:cNvSpPr>
            <a:spLocks noGrp="1"/>
          </p:cNvSpPr>
          <p:nvPr>
            <p:ph type="sldNum" sz="quarter" idx="12"/>
          </p:nvPr>
        </p:nvSpPr>
        <p:spPr/>
        <p:txBody>
          <a:bodyPr/>
          <a:lstStyle>
            <a:lvl1pPr>
              <a:defRPr sz="1100"/>
            </a:lvl1pPr>
          </a:lstStyle>
          <a:p>
            <a:fld id="{26CDADAD-3DA4-2842-A9A6-E67BC8676C09}" type="slidenum">
              <a:rPr lang="fi-FI" smtClean="0"/>
              <a:pPr/>
              <a:t>‹#›</a:t>
            </a:fld>
            <a:endParaRPr lang="fi-FI" dirty="0"/>
          </a:p>
        </p:txBody>
      </p:sp>
      <p:sp>
        <p:nvSpPr>
          <p:cNvPr id="8" name="Alatunnisteen paikkamerkki 4">
            <a:extLst>
              <a:ext uri="{FF2B5EF4-FFF2-40B4-BE49-F238E27FC236}">
                <a16:creationId xmlns:a16="http://schemas.microsoft.com/office/drawing/2014/main" id="{8A154FA2-59A5-574F-872D-0F62795FFD84}"/>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tx2"/>
                </a:solidFill>
              </a:defRPr>
            </a:lvl1pPr>
          </a:lstStyle>
          <a:p>
            <a:endParaRPr lang="fi-FI" dirty="0"/>
          </a:p>
        </p:txBody>
      </p:sp>
    </p:spTree>
    <p:extLst>
      <p:ext uri="{BB962C8B-B14F-4D97-AF65-F5344CB8AC3E}">
        <p14:creationId xmlns:p14="http://schemas.microsoft.com/office/powerpoint/2010/main" val="2355492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tekstillinen_sisältö_Ylöjärvi_perusteema">
    <p:spTree>
      <p:nvGrpSpPr>
        <p:cNvPr id="1" name=""/>
        <p:cNvGrpSpPr/>
        <p:nvPr/>
      </p:nvGrpSpPr>
      <p:grpSpPr>
        <a:xfrm>
          <a:off x="0" y="0"/>
          <a:ext cx="0" cy="0"/>
          <a:chOff x="0" y="0"/>
          <a:chExt cx="0" cy="0"/>
        </a:xfrm>
      </p:grpSpPr>
      <p:pic>
        <p:nvPicPr>
          <p:cNvPr id="5" name="Kuva 9">
            <a:extLst>
              <a:ext uri="{FF2B5EF4-FFF2-40B4-BE49-F238E27FC236}">
                <a16:creationId xmlns:a16="http://schemas.microsoft.com/office/drawing/2014/main" id="{7D079F61-4912-E672-E355-70AF43D04294}"/>
              </a:ext>
            </a:extLst>
          </p:cNvPr>
          <p:cNvPicPr>
            <a:picLocks noChangeAspect="1"/>
          </p:cNvPicPr>
          <p:nvPr userDrawn="1"/>
        </p:nvPicPr>
        <p:blipFill>
          <a:blip r:embed="rId2"/>
          <a:srcRect/>
          <a:stretch/>
        </p:blipFill>
        <p:spPr>
          <a:xfrm>
            <a:off x="3849585" y="6079608"/>
            <a:ext cx="4010245" cy="597714"/>
          </a:xfrm>
          <a:prstGeom prst="rect">
            <a:avLst/>
          </a:prstGeom>
        </p:spPr>
      </p:pic>
      <p:sp>
        <p:nvSpPr>
          <p:cNvPr id="10" name="Suorakulmio 16">
            <a:extLst>
              <a:ext uri="{FF2B5EF4-FFF2-40B4-BE49-F238E27FC236}">
                <a16:creationId xmlns:a16="http://schemas.microsoft.com/office/drawing/2014/main" id="{69411285-9158-55F9-F871-E4509FBB198A}"/>
              </a:ext>
            </a:extLst>
          </p:cNvPr>
          <p:cNvSpPr/>
          <p:nvPr userDrawn="1"/>
        </p:nvSpPr>
        <p:spPr>
          <a:xfrm>
            <a:off x="0" y="6620277"/>
            <a:ext cx="12192000" cy="23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äivämäärän paikkamerkki 3">
            <a:extLst>
              <a:ext uri="{FF2B5EF4-FFF2-40B4-BE49-F238E27FC236}">
                <a16:creationId xmlns:a16="http://schemas.microsoft.com/office/drawing/2014/main" id="{F878E0F9-42AD-E5B4-B9F8-A92552520D8D}"/>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t>Ylöjärven kaupunki</a:t>
            </a:r>
          </a:p>
        </p:txBody>
      </p:sp>
      <p:cxnSp>
        <p:nvCxnSpPr>
          <p:cNvPr id="9" name="Suora yhdysviiva 13">
            <a:extLst>
              <a:ext uri="{FF2B5EF4-FFF2-40B4-BE49-F238E27FC236}">
                <a16:creationId xmlns:a16="http://schemas.microsoft.com/office/drawing/2014/main" id="{8672E880-D1E7-36D0-4F22-AEF1C4DD55F7}"/>
              </a:ext>
            </a:extLst>
          </p:cNvPr>
          <p:cNvCxnSpPr>
            <a:cxnSpLocks/>
          </p:cNvCxnSpPr>
          <p:nvPr userDrawn="1"/>
        </p:nvCxnSpPr>
        <p:spPr>
          <a:xfrm>
            <a:off x="838200" y="6620277"/>
            <a:ext cx="10515600" cy="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FA4656BB-CBD6-6949-BAAE-979A8FAF8F67}"/>
              </a:ext>
            </a:extLst>
          </p:cNvPr>
          <p:cNvSpPr>
            <a:spLocks noGrp="1"/>
          </p:cNvSpPr>
          <p:nvPr>
            <p:ph type="title"/>
          </p:nvPr>
        </p:nvSpPr>
        <p:spPr>
          <a:xfrm>
            <a:off x="839788" y="457200"/>
            <a:ext cx="3932237" cy="1600200"/>
          </a:xfrm>
        </p:spPr>
        <p:txBody>
          <a:bodyPr anchor="t"/>
          <a:lstStyle>
            <a:lvl1pPr>
              <a:defRPr sz="3200" b="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D05A1156-395B-5D43-8E1B-97721CA3A0F3}"/>
              </a:ext>
            </a:extLst>
          </p:cNvPr>
          <p:cNvSpPr>
            <a:spLocks noGrp="1"/>
          </p:cNvSpPr>
          <p:nvPr>
            <p:ph idx="1" hasCustomPrompt="1"/>
          </p:nvPr>
        </p:nvSpPr>
        <p:spPr>
          <a:xfrm>
            <a:off x="5183188" y="457201"/>
            <a:ext cx="6172200" cy="54038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Lisää kuva napsauttamalla kuvaketta</a:t>
            </a:r>
          </a:p>
        </p:txBody>
      </p:sp>
      <p:sp>
        <p:nvSpPr>
          <p:cNvPr id="4" name="Tekstin paikkamerkki 3">
            <a:extLst>
              <a:ext uri="{FF2B5EF4-FFF2-40B4-BE49-F238E27FC236}">
                <a16:creationId xmlns:a16="http://schemas.microsoft.com/office/drawing/2014/main" id="{13902605-119F-1F42-8031-5406308FE38D}"/>
              </a:ext>
            </a:extLst>
          </p:cNvPr>
          <p:cNvSpPr>
            <a:spLocks noGrp="1"/>
          </p:cNvSpPr>
          <p:nvPr>
            <p:ph type="body" sz="half" idx="2"/>
          </p:nvPr>
        </p:nvSpPr>
        <p:spPr>
          <a:xfrm>
            <a:off x="839788" y="2057400"/>
            <a:ext cx="3932237" cy="3811588"/>
          </a:xfrm>
        </p:spPr>
        <p:txBody>
          <a:bodyPr rIns="72000">
            <a:noAutofit/>
          </a:bodyPr>
          <a:lstStyle>
            <a:lvl1pPr marL="457200" indent="-457200">
              <a:buClrTx/>
              <a:buSzPct val="70000"/>
              <a:buFont typeface="Arial" panose="020B0604020202020204" pitchFamily="34" charset="0"/>
              <a:buChar char="•"/>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8EE033B2-81BA-B74C-B5FB-43906A64446B}"/>
              </a:ext>
            </a:extLst>
          </p:cNvPr>
          <p:cNvSpPr>
            <a:spLocks noGrp="1"/>
          </p:cNvSpPr>
          <p:nvPr>
            <p:ph type="sldNum" sz="quarter" idx="12"/>
          </p:nvPr>
        </p:nvSpPr>
        <p:spPr/>
        <p:txBody>
          <a:bodyPr/>
          <a:lstStyle>
            <a:lvl1pPr>
              <a:defRPr sz="1100"/>
            </a:lvl1pPr>
          </a:lstStyle>
          <a:p>
            <a:fld id="{26CDADAD-3DA4-2842-A9A6-E67BC8676C09}" type="slidenum">
              <a:rPr lang="fi-FI" smtClean="0"/>
              <a:pPr/>
              <a:t>‹#›</a:t>
            </a:fld>
            <a:endParaRPr lang="fi-FI" dirty="0"/>
          </a:p>
        </p:txBody>
      </p:sp>
      <p:sp>
        <p:nvSpPr>
          <p:cNvPr id="8" name="Alatunnisteen paikkamerkki 4">
            <a:extLst>
              <a:ext uri="{FF2B5EF4-FFF2-40B4-BE49-F238E27FC236}">
                <a16:creationId xmlns:a16="http://schemas.microsoft.com/office/drawing/2014/main" id="{89E9D879-12EB-CB43-B24F-74B93F200036}"/>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tx2"/>
                </a:solidFill>
              </a:defRPr>
            </a:lvl1pPr>
          </a:lstStyle>
          <a:p>
            <a:endParaRPr lang="fi-FI" dirty="0"/>
          </a:p>
        </p:txBody>
      </p:sp>
    </p:spTree>
    <p:extLst>
      <p:ext uri="{BB962C8B-B14F-4D97-AF65-F5344CB8AC3E}">
        <p14:creationId xmlns:p14="http://schemas.microsoft.com/office/powerpoint/2010/main" val="2843243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kosivun_kuva_Ylöjärvi_perusteem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F8109EE2-9BDB-B144-8404-6496D36422DA}"/>
              </a:ext>
            </a:extLst>
          </p:cNvPr>
          <p:cNvSpPr>
            <a:spLocks noGrp="1"/>
          </p:cNvSpPr>
          <p:nvPr>
            <p:ph type="pic" idx="1"/>
          </p:nvPr>
        </p:nvSpPr>
        <p:spPr>
          <a:xfrm>
            <a:off x="0" y="0"/>
            <a:ext cx="12192000" cy="6857999"/>
          </a:xfrm>
        </p:spPr>
        <p:txBody>
          <a:bodyPr lIns="360000" tIns="360000" anchor="t"/>
          <a:lstStyle>
            <a:lvl1pPr marL="0" indent="0">
              <a:buNone/>
              <a:defRPr sz="3200" b="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Tree>
    <p:extLst>
      <p:ext uri="{BB962C8B-B14F-4D97-AF65-F5344CB8AC3E}">
        <p14:creationId xmlns:p14="http://schemas.microsoft.com/office/powerpoint/2010/main" val="146720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2" name="Kuva 18">
            <a:extLst>
              <a:ext uri="{FF2B5EF4-FFF2-40B4-BE49-F238E27FC236}">
                <a16:creationId xmlns:a16="http://schemas.microsoft.com/office/drawing/2014/main" id="{E9CF8EF7-B2CE-CE58-2EB6-8796E4D48C58}"/>
              </a:ext>
            </a:extLst>
          </p:cNvPr>
          <p:cNvPicPr>
            <a:picLocks noChangeAspect="1"/>
          </p:cNvPicPr>
          <p:nvPr userDrawn="1"/>
        </p:nvPicPr>
        <p:blipFill>
          <a:blip r:embed="rId2"/>
          <a:srcRect/>
          <a:stretch/>
        </p:blipFill>
        <p:spPr>
          <a:xfrm>
            <a:off x="2065655" y="5452900"/>
            <a:ext cx="8060690" cy="1201420"/>
          </a:xfrm>
          <a:prstGeom prst="rect">
            <a:avLst/>
          </a:prstGeom>
          <a:effectLst/>
        </p:spPr>
      </p:pic>
      <p:pic>
        <p:nvPicPr>
          <p:cNvPr id="3" name="Picture 2">
            <a:extLst>
              <a:ext uri="{FF2B5EF4-FFF2-40B4-BE49-F238E27FC236}">
                <a16:creationId xmlns:a16="http://schemas.microsoft.com/office/drawing/2014/main" id="{6C462207-E01D-F9CC-CC15-7876D854674A}"/>
              </a:ext>
            </a:extLst>
          </p:cNvPr>
          <p:cNvPicPr>
            <a:picLocks noChangeAspect="1"/>
          </p:cNvPicPr>
          <p:nvPr userDrawn="1"/>
        </p:nvPicPr>
        <p:blipFill>
          <a:blip r:embed="rId3"/>
          <a:stretch>
            <a:fillRect/>
          </a:stretch>
        </p:blipFill>
        <p:spPr>
          <a:xfrm>
            <a:off x="4565507" y="860725"/>
            <a:ext cx="3060986" cy="924071"/>
          </a:xfrm>
          <a:prstGeom prst="rect">
            <a:avLst/>
          </a:prstGeom>
        </p:spPr>
      </p:pic>
    </p:spTree>
    <p:extLst>
      <p:ext uri="{BB962C8B-B14F-4D97-AF65-F5344CB8AC3E}">
        <p14:creationId xmlns:p14="http://schemas.microsoft.com/office/powerpoint/2010/main" val="2205677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_Ylöjärvi_sininen">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5B2B4D-F08A-768F-F23C-6C90A6F1BD8E}"/>
              </a:ext>
            </a:extLst>
          </p:cNvPr>
          <p:cNvPicPr>
            <a:picLocks noChangeAspect="1"/>
          </p:cNvPicPr>
          <p:nvPr userDrawn="1"/>
        </p:nvPicPr>
        <p:blipFill rotWithShape="1">
          <a:blip r:embed="rId2"/>
          <a:srcRect t="14382" b="14383"/>
          <a:stretch/>
        </p:blipFill>
        <p:spPr>
          <a:xfrm>
            <a:off x="838200" y="0"/>
            <a:ext cx="10515601" cy="6858000"/>
          </a:xfrm>
          <a:prstGeom prst="rect">
            <a:avLst/>
          </a:prstGeom>
        </p:spPr>
      </p:pic>
      <p:sp>
        <p:nvSpPr>
          <p:cNvPr id="2" name="Otsikko 1">
            <a:extLst>
              <a:ext uri="{FF2B5EF4-FFF2-40B4-BE49-F238E27FC236}">
                <a16:creationId xmlns:a16="http://schemas.microsoft.com/office/drawing/2014/main" id="{7796001F-4CE8-0848-A398-9F7E6A52AEC0}"/>
              </a:ext>
            </a:extLst>
          </p:cNvPr>
          <p:cNvSpPr>
            <a:spLocks noGrp="1"/>
          </p:cNvSpPr>
          <p:nvPr>
            <p:ph type="ctrTitle" hasCustomPrompt="1"/>
          </p:nvPr>
        </p:nvSpPr>
        <p:spPr>
          <a:xfrm>
            <a:off x="1524000" y="1480855"/>
            <a:ext cx="9144000" cy="1975445"/>
          </a:xfrm>
        </p:spPr>
        <p:txBody>
          <a:bodyPr anchor="b">
            <a:noAutofit/>
          </a:bodyPr>
          <a:lstStyle>
            <a:lvl1pPr algn="ctr">
              <a:defRPr sz="5400" b="0">
                <a:solidFill>
                  <a:schemeClr val="bg1"/>
                </a:solidFill>
              </a:defRPr>
            </a:lvl1pPr>
          </a:lstStyle>
          <a:p>
            <a:r>
              <a:rPr lang="fi-FI" dirty="0"/>
              <a:t>Otsikko</a:t>
            </a:r>
          </a:p>
        </p:txBody>
      </p:sp>
      <p:sp>
        <p:nvSpPr>
          <p:cNvPr id="3" name="Alaotsikko 2">
            <a:extLst>
              <a:ext uri="{FF2B5EF4-FFF2-40B4-BE49-F238E27FC236}">
                <a16:creationId xmlns:a16="http://schemas.microsoft.com/office/drawing/2014/main" id="{273415C2-3F28-8C4B-9DE5-69B46CEDDA0B}"/>
              </a:ext>
            </a:extLst>
          </p:cNvPr>
          <p:cNvSpPr>
            <a:spLocks noGrp="1"/>
          </p:cNvSpPr>
          <p:nvPr>
            <p:ph type="subTitle" idx="1"/>
          </p:nvPr>
        </p:nvSpPr>
        <p:spPr>
          <a:xfrm>
            <a:off x="1524000" y="3602038"/>
            <a:ext cx="9144000" cy="1655762"/>
          </a:xfrm>
        </p:spPr>
        <p:txBody>
          <a:bodyPr>
            <a:noAutofit/>
          </a:bodyPr>
          <a:lstStyle>
            <a:lvl1pPr marL="0" indent="0" algn="ctr">
              <a:buClrTx/>
              <a:buFont typeface="Arial" panose="020B0604020202020204" pitchFamily="34" charset="0"/>
              <a:buNone/>
              <a:defRPr sz="3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9" name="Kuva 18">
            <a:extLst>
              <a:ext uri="{FF2B5EF4-FFF2-40B4-BE49-F238E27FC236}">
                <a16:creationId xmlns:a16="http://schemas.microsoft.com/office/drawing/2014/main" id="{16E7D22A-6C01-0C4C-A470-E2AD8A2E1B45}"/>
              </a:ext>
            </a:extLst>
          </p:cNvPr>
          <p:cNvPicPr>
            <a:picLocks noChangeAspect="1"/>
          </p:cNvPicPr>
          <p:nvPr userDrawn="1"/>
        </p:nvPicPr>
        <p:blipFill>
          <a:blip r:embed="rId3"/>
          <a:srcRect/>
          <a:stretch/>
        </p:blipFill>
        <p:spPr>
          <a:xfrm>
            <a:off x="2065655" y="5452900"/>
            <a:ext cx="8060690" cy="1201420"/>
          </a:xfrm>
          <a:prstGeom prst="rect">
            <a:avLst/>
          </a:prstGeom>
          <a:effectLst/>
        </p:spPr>
      </p:pic>
      <p:pic>
        <p:nvPicPr>
          <p:cNvPr id="5" name="Picture 4">
            <a:extLst>
              <a:ext uri="{FF2B5EF4-FFF2-40B4-BE49-F238E27FC236}">
                <a16:creationId xmlns:a16="http://schemas.microsoft.com/office/drawing/2014/main" id="{AE3F88D6-F3E1-C01E-96B3-56217AB132A7}"/>
              </a:ext>
            </a:extLst>
          </p:cNvPr>
          <p:cNvPicPr>
            <a:picLocks noChangeAspect="1"/>
          </p:cNvPicPr>
          <p:nvPr userDrawn="1"/>
        </p:nvPicPr>
        <p:blipFill>
          <a:blip r:embed="rId4"/>
          <a:srcRect/>
          <a:stretch/>
        </p:blipFill>
        <p:spPr>
          <a:xfrm>
            <a:off x="4565507" y="860725"/>
            <a:ext cx="3060985" cy="924071"/>
          </a:xfrm>
          <a:prstGeom prst="rect">
            <a:avLst/>
          </a:prstGeom>
        </p:spPr>
      </p:pic>
    </p:spTree>
    <p:extLst>
      <p:ext uri="{BB962C8B-B14F-4D97-AF65-F5344CB8AC3E}">
        <p14:creationId xmlns:p14="http://schemas.microsoft.com/office/powerpoint/2010/main" val="41914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_ja_sisältö_Ylöjärvi_sininen">
    <p:bg>
      <p:bgPr>
        <a:solidFill>
          <a:schemeClr val="tx2"/>
        </a:solidFill>
        <a:effectLst/>
      </p:bgPr>
    </p:bg>
    <p:spTree>
      <p:nvGrpSpPr>
        <p:cNvPr id="1" name=""/>
        <p:cNvGrpSpPr/>
        <p:nvPr/>
      </p:nvGrpSpPr>
      <p:grpSpPr>
        <a:xfrm>
          <a:off x="0" y="0"/>
          <a:ext cx="0" cy="0"/>
          <a:chOff x="0" y="0"/>
          <a:chExt cx="0" cy="0"/>
        </a:xfrm>
      </p:grpSpPr>
      <p:pic>
        <p:nvPicPr>
          <p:cNvPr id="4" name="Kuva 9">
            <a:extLst>
              <a:ext uri="{FF2B5EF4-FFF2-40B4-BE49-F238E27FC236}">
                <a16:creationId xmlns:a16="http://schemas.microsoft.com/office/drawing/2014/main" id="{17D1CDE6-6990-218C-1117-E70968688623}"/>
              </a:ext>
            </a:extLst>
          </p:cNvPr>
          <p:cNvPicPr>
            <a:picLocks noChangeAspect="1"/>
          </p:cNvPicPr>
          <p:nvPr userDrawn="1"/>
        </p:nvPicPr>
        <p:blipFill>
          <a:blip r:embed="rId2"/>
          <a:srcRect/>
          <a:stretch/>
        </p:blipFill>
        <p:spPr>
          <a:xfrm>
            <a:off x="3849586" y="6079608"/>
            <a:ext cx="4010243" cy="597714"/>
          </a:xfrm>
          <a:prstGeom prst="rect">
            <a:avLst/>
          </a:prstGeom>
        </p:spPr>
      </p:pic>
      <p:sp>
        <p:nvSpPr>
          <p:cNvPr id="9" name="Suorakulmio 16">
            <a:extLst>
              <a:ext uri="{FF2B5EF4-FFF2-40B4-BE49-F238E27FC236}">
                <a16:creationId xmlns:a16="http://schemas.microsoft.com/office/drawing/2014/main" id="{4F9D84A2-F91F-B220-EE95-26D33D15BAD6}"/>
              </a:ext>
            </a:extLst>
          </p:cNvPr>
          <p:cNvSpPr/>
          <p:nvPr userDrawn="1"/>
        </p:nvSpPr>
        <p:spPr>
          <a:xfrm>
            <a:off x="0" y="6620277"/>
            <a:ext cx="12192000" cy="237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Päivämäärän paikkamerkki 3">
            <a:extLst>
              <a:ext uri="{FF2B5EF4-FFF2-40B4-BE49-F238E27FC236}">
                <a16:creationId xmlns:a16="http://schemas.microsoft.com/office/drawing/2014/main" id="{A072A14E-BD10-27E4-D7BC-EFDF0B1E0B05}"/>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solidFill>
                  <a:schemeClr val="bg2"/>
                </a:solidFill>
              </a:rPr>
              <a:t>Ylöjärven kaupunki</a:t>
            </a:r>
          </a:p>
        </p:txBody>
      </p:sp>
      <p:cxnSp>
        <p:nvCxnSpPr>
          <p:cNvPr id="8" name="Suora yhdysviiva 13">
            <a:extLst>
              <a:ext uri="{FF2B5EF4-FFF2-40B4-BE49-F238E27FC236}">
                <a16:creationId xmlns:a16="http://schemas.microsoft.com/office/drawing/2014/main" id="{2BBF7A9C-9D0A-74BF-3A1C-A1D0B8F7F7AC}"/>
              </a:ext>
            </a:extLst>
          </p:cNvPr>
          <p:cNvCxnSpPr>
            <a:cxnSpLocks/>
          </p:cNvCxnSpPr>
          <p:nvPr userDrawn="1"/>
        </p:nvCxnSpPr>
        <p:spPr>
          <a:xfrm>
            <a:off x="838200" y="6620277"/>
            <a:ext cx="10515600"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61A53768-44B2-FD48-AB84-A2A789B3FA73}"/>
              </a:ext>
            </a:extLst>
          </p:cNvPr>
          <p:cNvSpPr>
            <a:spLocks noGrp="1"/>
          </p:cNvSpPr>
          <p:nvPr>
            <p:ph type="title"/>
          </p:nvPr>
        </p:nvSpPr>
        <p:spPr>
          <a:xfrm>
            <a:off x="838200" y="365125"/>
            <a:ext cx="10515600" cy="1325563"/>
          </a:xfrm>
        </p:spPr>
        <p:txBody>
          <a:bodyPr lIns="0">
            <a:noAutofit/>
          </a:bodyPr>
          <a:lstStyle>
            <a:lvl1pPr>
              <a:defRPr sz="44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74204F1-8E70-E34A-BECD-A0F8A5198AB1}"/>
              </a:ext>
            </a:extLst>
          </p:cNvPr>
          <p:cNvSpPr>
            <a:spLocks noGrp="1"/>
          </p:cNvSpPr>
          <p:nvPr>
            <p:ph idx="1"/>
          </p:nvPr>
        </p:nvSpPr>
        <p:spPr>
          <a:xfrm>
            <a:off x="838200" y="1825625"/>
            <a:ext cx="10515600" cy="3905872"/>
          </a:xfrm>
        </p:spPr>
        <p:txBody>
          <a:bodyPr lIns="0" tIns="0" rIns="0" bIns="72000">
            <a:noAutofit/>
          </a:bodyPr>
          <a:lstStyle>
            <a:lvl1pPr marL="0" indent="0">
              <a:buClrTx/>
              <a:buFont typeface="Arial" panose="020B0604020202020204" pitchFamily="34" charset="0"/>
              <a:buNone/>
              <a:defRPr>
                <a:solidFill>
                  <a:schemeClr val="bg2"/>
                </a:solidFill>
              </a:defRPr>
            </a:lvl1pPr>
            <a:lvl2pPr>
              <a:defRPr sz="2800"/>
            </a:lvl2pPr>
            <a:lvl3pPr>
              <a:defRPr sz="2800"/>
            </a:lvl3pPr>
            <a:lvl4pPr>
              <a:defRPr sz="2800"/>
            </a:lvl4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9FD38BD5-C952-6D4A-AB5F-E5B9E14DEF7D}"/>
              </a:ext>
            </a:extLst>
          </p:cNvPr>
          <p:cNvSpPr>
            <a:spLocks noGrp="1"/>
          </p:cNvSpPr>
          <p:nvPr>
            <p:ph type="sldNum" sz="quarter" idx="12"/>
          </p:nvPr>
        </p:nvSpPr>
        <p:spPr/>
        <p:txBody>
          <a:bodyPr/>
          <a:lstStyle>
            <a:lvl1pPr>
              <a:defRPr sz="1100">
                <a:solidFill>
                  <a:schemeClr val="bg2"/>
                </a:solidFill>
              </a:defRPr>
            </a:lvl1pPr>
          </a:lstStyle>
          <a:p>
            <a:fld id="{26CDADAD-3DA4-2842-A9A6-E67BC8676C09}" type="slidenum">
              <a:rPr lang="fi-FI" smtClean="0"/>
              <a:pPr/>
              <a:t>‹#›</a:t>
            </a:fld>
            <a:endParaRPr lang="fi-FI" dirty="0"/>
          </a:p>
        </p:txBody>
      </p:sp>
      <p:sp>
        <p:nvSpPr>
          <p:cNvPr id="7" name="Alatunnisteen paikkamerkki 4">
            <a:extLst>
              <a:ext uri="{FF2B5EF4-FFF2-40B4-BE49-F238E27FC236}">
                <a16:creationId xmlns:a16="http://schemas.microsoft.com/office/drawing/2014/main" id="{3FBDB8F9-BB5C-3B46-8CF5-C50ADBEDBB0B}"/>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bg2"/>
                </a:solidFill>
              </a:defRPr>
            </a:lvl1pPr>
          </a:lstStyle>
          <a:p>
            <a:endParaRPr lang="fi-FI" dirty="0"/>
          </a:p>
        </p:txBody>
      </p:sp>
    </p:spTree>
    <p:extLst>
      <p:ext uri="{BB962C8B-B14F-4D97-AF65-F5344CB8AC3E}">
        <p14:creationId xmlns:p14="http://schemas.microsoft.com/office/powerpoint/2010/main" val="30950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_ja_2_palstaa_Ylöjärvi_sininen">
    <p:bg>
      <p:bgPr>
        <a:solidFill>
          <a:schemeClr val="tx2"/>
        </a:solidFill>
        <a:effectLst/>
      </p:bgPr>
    </p:bg>
    <p:spTree>
      <p:nvGrpSpPr>
        <p:cNvPr id="1" name=""/>
        <p:cNvGrpSpPr/>
        <p:nvPr/>
      </p:nvGrpSpPr>
      <p:grpSpPr>
        <a:xfrm>
          <a:off x="0" y="0"/>
          <a:ext cx="0" cy="0"/>
          <a:chOff x="0" y="0"/>
          <a:chExt cx="0" cy="0"/>
        </a:xfrm>
      </p:grpSpPr>
      <p:pic>
        <p:nvPicPr>
          <p:cNvPr id="3" name="Kuva 9">
            <a:extLst>
              <a:ext uri="{FF2B5EF4-FFF2-40B4-BE49-F238E27FC236}">
                <a16:creationId xmlns:a16="http://schemas.microsoft.com/office/drawing/2014/main" id="{E2BF7ACD-C2A8-9381-9707-DC1AB29F8420}"/>
              </a:ext>
            </a:extLst>
          </p:cNvPr>
          <p:cNvPicPr>
            <a:picLocks noChangeAspect="1"/>
          </p:cNvPicPr>
          <p:nvPr userDrawn="1"/>
        </p:nvPicPr>
        <p:blipFill>
          <a:blip r:embed="rId2"/>
          <a:srcRect/>
          <a:stretch/>
        </p:blipFill>
        <p:spPr>
          <a:xfrm>
            <a:off x="3849586" y="6079608"/>
            <a:ext cx="4010243" cy="597714"/>
          </a:xfrm>
          <a:prstGeom prst="rect">
            <a:avLst/>
          </a:prstGeom>
        </p:spPr>
      </p:pic>
      <p:sp>
        <p:nvSpPr>
          <p:cNvPr id="10" name="Suorakulmio 16">
            <a:extLst>
              <a:ext uri="{FF2B5EF4-FFF2-40B4-BE49-F238E27FC236}">
                <a16:creationId xmlns:a16="http://schemas.microsoft.com/office/drawing/2014/main" id="{9C7256CF-05C4-77E7-733E-F03A991D7490}"/>
              </a:ext>
            </a:extLst>
          </p:cNvPr>
          <p:cNvSpPr/>
          <p:nvPr userDrawn="1"/>
        </p:nvSpPr>
        <p:spPr>
          <a:xfrm>
            <a:off x="0" y="6620277"/>
            <a:ext cx="12192000" cy="237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Päivämäärän paikkamerkki 3">
            <a:extLst>
              <a:ext uri="{FF2B5EF4-FFF2-40B4-BE49-F238E27FC236}">
                <a16:creationId xmlns:a16="http://schemas.microsoft.com/office/drawing/2014/main" id="{3D017700-603D-FA33-F7A4-2096D61B41ED}"/>
              </a:ext>
            </a:extLst>
          </p:cNvPr>
          <p:cNvSpPr txBox="1">
            <a:spLocks/>
          </p:cNvSpPr>
          <p:nvPr userDrawn="1"/>
        </p:nvSpPr>
        <p:spPr>
          <a:xfrm>
            <a:off x="784734" y="6378466"/>
            <a:ext cx="1882266" cy="234450"/>
          </a:xfrm>
          <a:prstGeom prst="rect">
            <a:avLst/>
          </a:prstGeom>
        </p:spPr>
        <p:txBody>
          <a:bodyPr vert="horz" lIns="91440" tIns="45720" rIns="91440" bIns="45720" rtlCol="0" anchor="ctr"/>
          <a:lstStyle>
            <a:defPPr>
              <a:defRPr lang="fi-FI"/>
            </a:defPPr>
            <a:lvl1pPr marL="0" algn="r" defTabSz="914400" rtl="0" eaLnBrk="1" latinLnBrk="0" hangingPunct="1">
              <a:defRPr sz="1200" b="0" i="0" kern="1200">
                <a:solidFill>
                  <a:schemeClr val="tx2"/>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sz="1100" dirty="0">
                <a:solidFill>
                  <a:schemeClr val="bg1"/>
                </a:solidFill>
              </a:rPr>
              <a:t>Ylöjärven kaupunki</a:t>
            </a:r>
          </a:p>
        </p:txBody>
      </p:sp>
      <p:cxnSp>
        <p:nvCxnSpPr>
          <p:cNvPr id="7" name="Suora yhdysviiva 13">
            <a:extLst>
              <a:ext uri="{FF2B5EF4-FFF2-40B4-BE49-F238E27FC236}">
                <a16:creationId xmlns:a16="http://schemas.microsoft.com/office/drawing/2014/main" id="{D105137C-E88C-2BD2-66DD-4ED61D9A34E2}"/>
              </a:ext>
            </a:extLst>
          </p:cNvPr>
          <p:cNvCxnSpPr>
            <a:cxnSpLocks/>
          </p:cNvCxnSpPr>
          <p:nvPr userDrawn="1"/>
        </p:nvCxnSpPr>
        <p:spPr>
          <a:xfrm>
            <a:off x="838200" y="6620277"/>
            <a:ext cx="10515600"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37F87A22-862E-DF40-AD58-03AC67BD0406}"/>
              </a:ext>
            </a:extLst>
          </p:cNvPr>
          <p:cNvSpPr>
            <a:spLocks noGrp="1"/>
          </p:cNvSpPr>
          <p:nvPr>
            <p:ph type="title"/>
          </p:nvPr>
        </p:nvSpPr>
        <p:spPr>
          <a:xfrm>
            <a:off x="839788" y="365125"/>
            <a:ext cx="10515600" cy="1325563"/>
          </a:xfrm>
        </p:spPr>
        <p:txBody>
          <a:bodyPr lIns="0">
            <a:noAutofit/>
          </a:bodyPr>
          <a:lstStyle>
            <a:lvl1pPr>
              <a:defRPr sz="4400">
                <a:solidFill>
                  <a:schemeClr val="bg1"/>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DC7CDFA0-859C-FE4D-93A4-371942CF1F22}"/>
              </a:ext>
            </a:extLst>
          </p:cNvPr>
          <p:cNvSpPr>
            <a:spLocks noGrp="1"/>
          </p:cNvSpPr>
          <p:nvPr>
            <p:ph sz="half" idx="2"/>
          </p:nvPr>
        </p:nvSpPr>
        <p:spPr>
          <a:xfrm>
            <a:off x="839788" y="1825626"/>
            <a:ext cx="5157787" cy="3981286"/>
          </a:xfrm>
        </p:spPr>
        <p:txBody>
          <a:bodyPr lIns="0" tIns="36000" rIns="36000" bIns="36000">
            <a:noAutofit/>
          </a:bodyPr>
          <a:lstStyle>
            <a:lvl1pPr marL="457200" indent="-457200">
              <a:buClrTx/>
              <a:buSzPct val="70000"/>
              <a:buFont typeface="Arial" panose="020B0604020202020204" pitchFamily="34" charset="0"/>
              <a:buChar char="•"/>
              <a:defRPr sz="3200">
                <a:solidFill>
                  <a:schemeClr val="bg1"/>
                </a:solidFill>
              </a:defRPr>
            </a:lvl1pPr>
            <a:lvl2pPr marL="914400" indent="-457200">
              <a:buFont typeface="Arial" panose="020B0604020202020204" pitchFamily="34" charset="0"/>
              <a:buChar char="•"/>
              <a:defRPr/>
            </a:lvl2pPr>
            <a:lvl3pPr>
              <a:defRPr/>
            </a:lvl3pPr>
            <a:lvl4pPr>
              <a:defRPr/>
            </a:lvl4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702DA68-FD89-7446-8804-4851446398BE}"/>
              </a:ext>
            </a:extLst>
          </p:cNvPr>
          <p:cNvSpPr>
            <a:spLocks noGrp="1"/>
          </p:cNvSpPr>
          <p:nvPr>
            <p:ph sz="quarter" idx="4"/>
          </p:nvPr>
        </p:nvSpPr>
        <p:spPr>
          <a:xfrm>
            <a:off x="6172200" y="1825626"/>
            <a:ext cx="5183188" cy="3981286"/>
          </a:xfrm>
        </p:spPr>
        <p:txBody>
          <a:bodyPr lIns="0" tIns="36000" rIns="36000" bIns="36000">
            <a:noAutofit/>
          </a:bodyPr>
          <a:lstStyle>
            <a:lvl1pPr marL="457200" indent="-457200">
              <a:buClrTx/>
              <a:buSzPct val="70000"/>
              <a:buFont typeface="Arial" panose="020B0604020202020204" pitchFamily="34" charset="0"/>
              <a:buChar char="•"/>
              <a:defRPr sz="3200">
                <a:solidFill>
                  <a:schemeClr val="bg1"/>
                </a:solidFill>
              </a:defRPr>
            </a:lvl1pPr>
          </a:lstStyle>
          <a:p>
            <a:pPr lvl="0"/>
            <a:r>
              <a:rPr lang="fi-FI"/>
              <a:t>Muokkaa tekstin perustyylejä napsauttamalla</a:t>
            </a:r>
          </a:p>
        </p:txBody>
      </p:sp>
      <p:sp>
        <p:nvSpPr>
          <p:cNvPr id="9" name="Dian numeron paikkamerkki 8">
            <a:extLst>
              <a:ext uri="{FF2B5EF4-FFF2-40B4-BE49-F238E27FC236}">
                <a16:creationId xmlns:a16="http://schemas.microsoft.com/office/drawing/2014/main" id="{60B5983D-11D0-A44D-A804-46EC46AD05FE}"/>
              </a:ext>
            </a:extLst>
          </p:cNvPr>
          <p:cNvSpPr>
            <a:spLocks noGrp="1"/>
          </p:cNvSpPr>
          <p:nvPr>
            <p:ph type="sldNum" sz="quarter" idx="12"/>
          </p:nvPr>
        </p:nvSpPr>
        <p:spPr/>
        <p:txBody>
          <a:bodyPr/>
          <a:lstStyle>
            <a:lvl1pPr>
              <a:defRPr sz="1100">
                <a:solidFill>
                  <a:schemeClr val="bg1"/>
                </a:solidFill>
              </a:defRPr>
            </a:lvl1pPr>
          </a:lstStyle>
          <a:p>
            <a:fld id="{26CDADAD-3DA4-2842-A9A6-E67BC8676C09}" type="slidenum">
              <a:rPr lang="fi-FI" smtClean="0"/>
              <a:pPr/>
              <a:t>‹#›</a:t>
            </a:fld>
            <a:endParaRPr lang="fi-FI" dirty="0"/>
          </a:p>
        </p:txBody>
      </p:sp>
      <p:sp>
        <p:nvSpPr>
          <p:cNvPr id="8" name="Alatunnisteen paikkamerkki 4">
            <a:extLst>
              <a:ext uri="{FF2B5EF4-FFF2-40B4-BE49-F238E27FC236}">
                <a16:creationId xmlns:a16="http://schemas.microsoft.com/office/drawing/2014/main" id="{8A154FA2-59A5-574F-872D-0F62795FFD84}"/>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bg1"/>
                </a:solidFill>
              </a:defRPr>
            </a:lvl1pPr>
          </a:lstStyle>
          <a:p>
            <a:endParaRPr lang="fi-FI" dirty="0"/>
          </a:p>
        </p:txBody>
      </p:sp>
    </p:spTree>
    <p:extLst>
      <p:ext uri="{BB962C8B-B14F-4D97-AF65-F5344CB8AC3E}">
        <p14:creationId xmlns:p14="http://schemas.microsoft.com/office/powerpoint/2010/main" val="4256787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DD0F27-37F1-6541-BEF1-21E1DB13A2A3}"/>
              </a:ext>
            </a:extLst>
          </p:cNvPr>
          <p:cNvSpPr>
            <a:spLocks noGrp="1"/>
          </p:cNvSpPr>
          <p:nvPr>
            <p:ph type="title"/>
          </p:nvPr>
        </p:nvSpPr>
        <p:spPr>
          <a:xfrm>
            <a:off x="838200" y="365125"/>
            <a:ext cx="10515600" cy="1325563"/>
          </a:xfrm>
          <a:prstGeom prst="rect">
            <a:avLst/>
          </a:prstGeom>
        </p:spPr>
        <p:txBody>
          <a:bodyPr vert="horz" lIns="0" tIns="45720" rIns="91440" bIns="45720" rtlCol="0" anchor="ctr">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FBDE092-A386-7E4A-88BE-64AB174E8051}"/>
              </a:ext>
            </a:extLst>
          </p:cNvPr>
          <p:cNvSpPr>
            <a:spLocks noGrp="1"/>
          </p:cNvSpPr>
          <p:nvPr>
            <p:ph type="body" idx="1"/>
          </p:nvPr>
        </p:nvSpPr>
        <p:spPr>
          <a:xfrm>
            <a:off x="838200" y="1825625"/>
            <a:ext cx="10515600" cy="4071917"/>
          </a:xfrm>
          <a:prstGeom prst="rect">
            <a:avLst/>
          </a:prstGeom>
        </p:spPr>
        <p:txBody>
          <a:bodyPr vert="horz" lIns="0" tIns="45720" rIns="91440" bIns="45720" rtlCol="0">
            <a:normAutofit/>
          </a:bodyPr>
          <a:lstStyle/>
          <a:p>
            <a:pPr lvl="0"/>
            <a:r>
              <a:rPr lang="en-US" dirty="0" err="1"/>
              <a:t>Muokkaa</a:t>
            </a:r>
            <a:r>
              <a:rPr lang="en-US" dirty="0"/>
              <a:t> </a:t>
            </a:r>
            <a:r>
              <a:rPr lang="en-US" dirty="0" err="1"/>
              <a:t>tekstin</a:t>
            </a:r>
            <a:r>
              <a:rPr lang="en-US" dirty="0"/>
              <a:t> </a:t>
            </a:r>
            <a:r>
              <a:rPr lang="en-US" dirty="0" err="1"/>
              <a:t>perustyylejä</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p:txBody>
      </p:sp>
      <p:sp>
        <p:nvSpPr>
          <p:cNvPr id="6" name="Dian numeron paikkamerkki 5">
            <a:extLst>
              <a:ext uri="{FF2B5EF4-FFF2-40B4-BE49-F238E27FC236}">
                <a16:creationId xmlns:a16="http://schemas.microsoft.com/office/drawing/2014/main" id="{BFB8D05C-1FF6-0846-A795-73232927BE07}"/>
              </a:ext>
            </a:extLst>
          </p:cNvPr>
          <p:cNvSpPr>
            <a:spLocks noGrp="1"/>
          </p:cNvSpPr>
          <p:nvPr>
            <p:ph type="sldNum" sz="quarter" idx="4"/>
          </p:nvPr>
        </p:nvSpPr>
        <p:spPr>
          <a:xfrm>
            <a:off x="10591800" y="6378466"/>
            <a:ext cx="762000" cy="234450"/>
          </a:xfrm>
          <a:prstGeom prst="rect">
            <a:avLst/>
          </a:prstGeom>
        </p:spPr>
        <p:txBody>
          <a:bodyPr vert="horz" lIns="91440" tIns="45720" rIns="91440" bIns="45720" rtlCol="0" anchor="ctr"/>
          <a:lstStyle>
            <a:lvl1pPr algn="r">
              <a:defRPr sz="1100" b="0" i="0">
                <a:solidFill>
                  <a:schemeClr val="tx2"/>
                </a:solidFill>
                <a:latin typeface="+mn-lt"/>
                <a:cs typeface="Calibri Light" panose="020F0302020204030204" pitchFamily="34" charset="0"/>
              </a:defRPr>
            </a:lvl1pPr>
          </a:lstStyle>
          <a:p>
            <a:fld id="{26CDADAD-3DA4-2842-A9A6-E67BC8676C09}" type="slidenum">
              <a:rPr lang="fi-FI" smtClean="0"/>
              <a:pPr/>
              <a:t>‹#›</a:t>
            </a:fld>
            <a:endParaRPr lang="fi-FI" dirty="0"/>
          </a:p>
        </p:txBody>
      </p:sp>
      <p:sp>
        <p:nvSpPr>
          <p:cNvPr id="5" name="Alatunnisteen paikkamerkki 4">
            <a:extLst>
              <a:ext uri="{FF2B5EF4-FFF2-40B4-BE49-F238E27FC236}">
                <a16:creationId xmlns:a16="http://schemas.microsoft.com/office/drawing/2014/main" id="{EEFB7100-1E3D-B740-B2C6-0BEACB40E1E1}"/>
              </a:ext>
            </a:extLst>
          </p:cNvPr>
          <p:cNvSpPr>
            <a:spLocks noGrp="1"/>
          </p:cNvSpPr>
          <p:nvPr>
            <p:ph type="ftr" sz="quarter" idx="3"/>
          </p:nvPr>
        </p:nvSpPr>
        <p:spPr>
          <a:xfrm>
            <a:off x="7515444" y="6378465"/>
            <a:ext cx="3076355" cy="234451"/>
          </a:xfrm>
          <a:prstGeom prst="rect">
            <a:avLst/>
          </a:prstGeom>
        </p:spPr>
        <p:txBody>
          <a:bodyPr vert="horz" lIns="91440" tIns="45720" rIns="91440" bIns="45720" rtlCol="0" anchor="ctr"/>
          <a:lstStyle>
            <a:lvl1pPr algn="r">
              <a:defRPr sz="1100">
                <a:solidFill>
                  <a:schemeClr val="tx2"/>
                </a:solidFill>
              </a:defRPr>
            </a:lvl1pPr>
          </a:lstStyle>
          <a:p>
            <a:endParaRPr lang="fi-FI" dirty="0"/>
          </a:p>
        </p:txBody>
      </p:sp>
    </p:spTree>
    <p:extLst>
      <p:ext uri="{BB962C8B-B14F-4D97-AF65-F5344CB8AC3E}">
        <p14:creationId xmlns:p14="http://schemas.microsoft.com/office/powerpoint/2010/main" val="2738563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400" b="0"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Tx/>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SzPct val="70000"/>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SzPct val="70000"/>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SzPct val="70000"/>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lojarvi.fi/osallistuva-budjetointi/" TargetMode="External"/><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www.ylojarvi.fi/yhdistysavustuks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d/viewer?mid=1csMDskNH1sx4gXLOga3gTnRqwBaZCCmb&amp;ll=61.780591400000034%2C23.340625800000005&amp;z=17&amp;fbclid=IwAR3VRW0K8CC4migcNHlNQIl488tiChwTgWBS66FtZQVor1lsEetodxYYgY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lojarvi.fi/tapahtumat/kategoria/tapahtumat/"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lojarvi.fi/mapst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lojarvi.fi/mapst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F80A9-199A-B588-EF33-B6108A4E1A03}"/>
              </a:ext>
            </a:extLst>
          </p:cNvPr>
          <p:cNvSpPr>
            <a:spLocks noGrp="1"/>
          </p:cNvSpPr>
          <p:nvPr>
            <p:ph type="ctrTitle"/>
          </p:nvPr>
        </p:nvSpPr>
        <p:spPr>
          <a:xfrm>
            <a:off x="1693333" y="1836455"/>
            <a:ext cx="9144000" cy="1975445"/>
          </a:xfrm>
        </p:spPr>
        <p:txBody>
          <a:bodyPr/>
          <a:lstStyle/>
          <a:p>
            <a:r>
              <a:rPr lang="fi-FI" dirty="0"/>
              <a:t>Osallistuvan budjetoinnin äänestyksestä karsiutuneet ideat</a:t>
            </a:r>
            <a:endParaRPr lang="en-FI" dirty="0"/>
          </a:p>
        </p:txBody>
      </p:sp>
      <p:sp>
        <p:nvSpPr>
          <p:cNvPr id="5" name="Subtitle 4">
            <a:extLst>
              <a:ext uri="{FF2B5EF4-FFF2-40B4-BE49-F238E27FC236}">
                <a16:creationId xmlns:a16="http://schemas.microsoft.com/office/drawing/2014/main" id="{CE46797C-C3AF-F5DA-2488-2BFDCD93D236}"/>
              </a:ext>
            </a:extLst>
          </p:cNvPr>
          <p:cNvSpPr>
            <a:spLocks noGrp="1"/>
          </p:cNvSpPr>
          <p:nvPr>
            <p:ph type="subTitle" idx="1"/>
          </p:nvPr>
        </p:nvSpPr>
        <p:spPr>
          <a:xfrm>
            <a:off x="1583267" y="3898372"/>
            <a:ext cx="9144000" cy="1655762"/>
          </a:xfrm>
        </p:spPr>
        <p:txBody>
          <a:bodyPr/>
          <a:lstStyle/>
          <a:p>
            <a:r>
              <a:rPr lang="fi-FI" dirty="0"/>
              <a:t>Vuosi 2024</a:t>
            </a:r>
            <a:endParaRPr lang="en-FI" dirty="0"/>
          </a:p>
        </p:txBody>
      </p:sp>
    </p:spTree>
    <p:extLst>
      <p:ext uri="{BB962C8B-B14F-4D97-AF65-F5344CB8AC3E}">
        <p14:creationId xmlns:p14="http://schemas.microsoft.com/office/powerpoint/2010/main" val="3421296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73A37-7F95-B705-5272-A613FEA8DBC3}"/>
              </a:ext>
            </a:extLst>
          </p:cNvPr>
          <p:cNvSpPr>
            <a:spLocks noGrp="1"/>
          </p:cNvSpPr>
          <p:nvPr>
            <p:ph type="title"/>
          </p:nvPr>
        </p:nvSpPr>
        <p:spPr/>
        <p:txBody>
          <a:bodyPr/>
          <a:lstStyle/>
          <a:p>
            <a:r>
              <a:rPr lang="fi-FI" dirty="0"/>
              <a:t>Ylöjärven osallistuva budjetointi</a:t>
            </a:r>
            <a:endParaRPr lang="en-FI" dirty="0"/>
          </a:p>
        </p:txBody>
      </p:sp>
      <p:sp>
        <p:nvSpPr>
          <p:cNvPr id="4" name="Dian numeron paikkamerkki 3">
            <a:extLst>
              <a:ext uri="{FF2B5EF4-FFF2-40B4-BE49-F238E27FC236}">
                <a16:creationId xmlns:a16="http://schemas.microsoft.com/office/drawing/2014/main" id="{A5FA3DE2-00C9-7D48-8D30-DAE8D7A59F40}"/>
              </a:ext>
            </a:extLst>
          </p:cNvPr>
          <p:cNvSpPr>
            <a:spLocks noGrp="1"/>
          </p:cNvSpPr>
          <p:nvPr>
            <p:ph type="sldNum" sz="quarter" idx="12"/>
          </p:nvPr>
        </p:nvSpPr>
        <p:spPr/>
        <p:txBody>
          <a:bodyPr/>
          <a:lstStyle/>
          <a:p>
            <a:fld id="{26CDADAD-3DA4-2842-A9A6-E67BC8676C09}" type="slidenum">
              <a:rPr lang="fi-FI" smtClean="0"/>
              <a:t>2</a:t>
            </a:fld>
            <a:endParaRPr lang="fi-FI" dirty="0"/>
          </a:p>
        </p:txBody>
      </p:sp>
      <p:pic>
        <p:nvPicPr>
          <p:cNvPr id="2" name="Picture 1">
            <a:extLst>
              <a:ext uri="{FF2B5EF4-FFF2-40B4-BE49-F238E27FC236}">
                <a16:creationId xmlns:a16="http://schemas.microsoft.com/office/drawing/2014/main" id="{0C49EBC1-1FE8-6914-F8C5-99445501F5C6}"/>
              </a:ext>
            </a:extLst>
          </p:cNvPr>
          <p:cNvPicPr>
            <a:picLocks noChangeAspect="1"/>
          </p:cNvPicPr>
          <p:nvPr/>
        </p:nvPicPr>
        <p:blipFill>
          <a:blip r:embed="rId2"/>
          <a:srcRect/>
          <a:stretch/>
        </p:blipFill>
        <p:spPr>
          <a:xfrm>
            <a:off x="9076624" y="3767595"/>
            <a:ext cx="3537682" cy="2845321"/>
          </a:xfrm>
          <a:prstGeom prst="rect">
            <a:avLst/>
          </a:prstGeom>
        </p:spPr>
      </p:pic>
      <p:sp>
        <p:nvSpPr>
          <p:cNvPr id="3" name="Otsikko 1">
            <a:extLst>
              <a:ext uri="{FF2B5EF4-FFF2-40B4-BE49-F238E27FC236}">
                <a16:creationId xmlns:a16="http://schemas.microsoft.com/office/drawing/2014/main" id="{4AAB6CF1-0711-FBB3-60F8-97BBA6815A11}"/>
              </a:ext>
            </a:extLst>
          </p:cNvPr>
          <p:cNvSpPr txBox="1">
            <a:spLocks/>
          </p:cNvSpPr>
          <p:nvPr/>
        </p:nvSpPr>
        <p:spPr>
          <a:xfrm>
            <a:off x="9821765" y="4103869"/>
            <a:ext cx="1876926" cy="1357163"/>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4400" b="0" kern="1200">
                <a:solidFill>
                  <a:schemeClr val="tx2"/>
                </a:solidFill>
                <a:latin typeface="+mj-lt"/>
                <a:ea typeface="+mj-ea"/>
                <a:cs typeface="+mj-cs"/>
              </a:defRPr>
            </a:lvl1pPr>
          </a:lstStyle>
          <a:p>
            <a:r>
              <a:rPr lang="fi-FI" sz="1600" b="1" dirty="0">
                <a:solidFill>
                  <a:schemeClr val="tx1"/>
                </a:solidFill>
              </a:rPr>
              <a:t>Äänestykseen päätyneet ideat sekä tuloksen löydät osoitteesta </a:t>
            </a:r>
            <a:r>
              <a:rPr lang="fi-FI" sz="1600" b="1" dirty="0">
                <a:solidFill>
                  <a:schemeClr val="tx1"/>
                </a:solidFill>
                <a:hlinkClick r:id="rId3"/>
              </a:rPr>
              <a:t>ylojarvi.fi/osallistuva-budjetointi</a:t>
            </a:r>
            <a:endParaRPr lang="fi-FI" sz="1600" b="1" dirty="0">
              <a:solidFill>
                <a:schemeClr val="tx1"/>
              </a:solidFill>
            </a:endParaRPr>
          </a:p>
        </p:txBody>
      </p:sp>
      <p:sp>
        <p:nvSpPr>
          <p:cNvPr id="7" name="Sisällön paikkamerkki 2">
            <a:extLst>
              <a:ext uri="{FF2B5EF4-FFF2-40B4-BE49-F238E27FC236}">
                <a16:creationId xmlns:a16="http://schemas.microsoft.com/office/drawing/2014/main" id="{5F95763A-0622-9592-E7F8-181FBD5A446A}"/>
              </a:ext>
            </a:extLst>
          </p:cNvPr>
          <p:cNvSpPr>
            <a:spLocks noGrp="1"/>
          </p:cNvSpPr>
          <p:nvPr>
            <p:ph idx="1"/>
          </p:nvPr>
        </p:nvSpPr>
        <p:spPr>
          <a:xfrm>
            <a:off x="838200" y="1825625"/>
            <a:ext cx="6299200" cy="4253442"/>
          </a:xfrm>
        </p:spPr>
        <p:txBody>
          <a:bodyPr/>
          <a:lstStyle/>
          <a:p>
            <a:pPr marL="457200" indent="-457200">
              <a:buFont typeface="Arial" panose="020B0604020202020204" pitchFamily="34" charset="0"/>
              <a:buChar char="•"/>
            </a:pPr>
            <a:r>
              <a:rPr lang="fi-FI" sz="1200" dirty="0"/>
              <a:t>Osallistuvan budjetoinnin vuoden 2024 teemana oli ”arjen hyvinvointia kaikille” ja idean tuli olla:</a:t>
            </a:r>
          </a:p>
          <a:p>
            <a:pPr lvl="1"/>
            <a:r>
              <a:rPr lang="fi-FI" sz="1200" b="0" i="0" dirty="0">
                <a:solidFill>
                  <a:srgbClr val="212529"/>
                </a:solidFill>
                <a:effectLst/>
              </a:rPr>
              <a:t>syrjimätön ja lain mukainen</a:t>
            </a:r>
          </a:p>
          <a:p>
            <a:pPr lvl="1"/>
            <a:r>
              <a:rPr lang="fi-FI" sz="1200" b="0" i="0" dirty="0">
                <a:solidFill>
                  <a:srgbClr val="212529"/>
                </a:solidFill>
                <a:effectLst/>
              </a:rPr>
              <a:t>kaupungin strategian sekä arvojen mukainen</a:t>
            </a:r>
          </a:p>
          <a:p>
            <a:pPr lvl="1"/>
            <a:r>
              <a:rPr lang="fi-FI" sz="1200" b="0" i="0" dirty="0">
                <a:solidFill>
                  <a:srgbClr val="212529"/>
                </a:solidFill>
                <a:effectLst/>
              </a:rPr>
              <a:t>yleishyödyllinen ja vahvistaa ylöjärveläisten yhteisöllisyyttä</a:t>
            </a:r>
          </a:p>
          <a:p>
            <a:pPr lvl="1"/>
            <a:r>
              <a:rPr lang="fi-FI" sz="1200" b="0" i="0" dirty="0">
                <a:solidFill>
                  <a:srgbClr val="212529"/>
                </a:solidFill>
                <a:effectLst/>
              </a:rPr>
              <a:t>iloa mahdollisimman monelle ylöjärveläiselle tuottava</a:t>
            </a:r>
          </a:p>
          <a:p>
            <a:pPr lvl="1"/>
            <a:r>
              <a:rPr lang="fi-FI" sz="1200" b="0" i="0" dirty="0">
                <a:solidFill>
                  <a:srgbClr val="212529"/>
                </a:solidFill>
                <a:effectLst/>
              </a:rPr>
              <a:t>toteutettavissa kaupungin toimivallan puitteissa ja kyseisen kalenterivuoden (2024) aikana</a:t>
            </a:r>
          </a:p>
          <a:p>
            <a:pPr lvl="1"/>
            <a:r>
              <a:rPr lang="fi-FI" sz="1200" b="0" i="0" dirty="0">
                <a:solidFill>
                  <a:srgbClr val="212529"/>
                </a:solidFill>
                <a:effectLst/>
              </a:rPr>
              <a:t>Kaupungin ylläpidettävissä ilman uusia </a:t>
            </a:r>
            <a:r>
              <a:rPr lang="fi-FI" sz="1200" dirty="0">
                <a:solidFill>
                  <a:srgbClr val="212529"/>
                </a:solidFill>
              </a:rPr>
              <a:t>merkittäviä kustannuksia</a:t>
            </a:r>
            <a:endParaRPr lang="fi-FI" sz="1200" dirty="0"/>
          </a:p>
          <a:p>
            <a:pPr marL="457200" indent="-457200">
              <a:buFont typeface="Arial" panose="020B0604020202020204" pitchFamily="34" charset="0"/>
              <a:buChar char="•"/>
            </a:pPr>
            <a:r>
              <a:rPr lang="fi-FI" sz="1200" dirty="0"/>
              <a:t>Osa ideoista oli sellaisia, jotka otetaan huomioon palautteena ja osana muuta kaupungin toimintaa. Lisäksi joitakin ideoita yhdisteltiin toisiinsa.</a:t>
            </a:r>
          </a:p>
          <a:p>
            <a:pPr marL="457200" indent="-457200">
              <a:buFont typeface="Arial" panose="020B0604020202020204" pitchFamily="34" charset="0"/>
              <a:buChar char="•"/>
            </a:pPr>
            <a:r>
              <a:rPr lang="fi-FI" sz="1200" dirty="0"/>
              <a:t>Osa ideoista koski järjestö- tai seuratoiminnan tukemista sekä Pirkanmaan hyvinvointialueen järjestämisvastuulla olevia toimintoja. Nämä ideat eivät näin ollen ole toteutettavissa kaupungin toimivallan puitteissa.</a:t>
            </a:r>
          </a:p>
          <a:p>
            <a:pPr marL="457200" indent="-457200">
              <a:buFont typeface="Arial" panose="020B0604020202020204" pitchFamily="34" charset="0"/>
              <a:buChar char="•"/>
            </a:pPr>
            <a:r>
              <a:rPr lang="fi-FI" sz="1200" dirty="0"/>
              <a:t>Ylöjärven kaupunki tukee järjestöjä ja seuroja erilaisin avustuksin. Lisätietoa yhdistysavustuksista löydät verkkosivuilta </a:t>
            </a:r>
            <a:r>
              <a:rPr lang="fi-FI" sz="1200" dirty="0">
                <a:solidFill>
                  <a:srgbClr val="00B050"/>
                </a:solidFill>
                <a:hlinkClick r:id="rId4">
                  <a:extLst>
                    <a:ext uri="{A12FA001-AC4F-418D-AE19-62706E023703}">
                      <ahyp:hlinkClr xmlns:ahyp="http://schemas.microsoft.com/office/drawing/2018/hyperlinkcolor" val="tx"/>
                    </a:ext>
                  </a:extLst>
                </a:hlinkClick>
              </a:rPr>
              <a:t>Yhdistysavustukset - Ylöjärven kaupunki (ylojarvi.fi)</a:t>
            </a:r>
            <a:r>
              <a:rPr lang="fi-FI" sz="1200" dirty="0">
                <a:solidFill>
                  <a:srgbClr val="00B050"/>
                </a:solidFill>
              </a:rPr>
              <a:t>.</a:t>
            </a:r>
          </a:p>
          <a:p>
            <a:pPr marL="457200" indent="-457200">
              <a:buFont typeface="Arial" panose="020B0604020202020204" pitchFamily="34" charset="0"/>
              <a:buChar char="•"/>
            </a:pPr>
            <a:r>
              <a:rPr lang="fi-FI" sz="1200" dirty="0"/>
              <a:t>Äänestyksen ulkopuolelle jääneisiin ideoihin on koottu vastauksia tähän esitykseen yleisellä tasolla. Mikäli kaipaat kohdennetumpaa ohjausta ja neuvontaa, voit olla yhteydessä hyvinvointisuunnittelija Outi Ilosaloon (etunimi.sukunimi@ylojarvi.fi, p. 041 7308442)</a:t>
            </a:r>
          </a:p>
          <a:p>
            <a:endParaRPr lang="fi-FI" sz="1200" dirty="0"/>
          </a:p>
          <a:p>
            <a:pPr marL="457200" lvl="1" indent="0">
              <a:buNone/>
            </a:pPr>
            <a:endParaRPr lang="fi-FI" sz="1100" dirty="0">
              <a:solidFill>
                <a:srgbClr val="212529"/>
              </a:solidFill>
            </a:endParaRPr>
          </a:p>
          <a:p>
            <a:pPr marL="457200" lvl="1" indent="0">
              <a:buNone/>
            </a:pPr>
            <a:endParaRPr lang="fi-FI" sz="1100" b="0" i="0" dirty="0">
              <a:solidFill>
                <a:srgbClr val="212529"/>
              </a:solidFill>
              <a:effectLst/>
            </a:endParaRPr>
          </a:p>
          <a:p>
            <a:pPr marL="1143000" lvl="1" indent="-457200"/>
            <a:endParaRPr lang="fi-FI" sz="800" dirty="0"/>
          </a:p>
        </p:txBody>
      </p:sp>
      <p:sp>
        <p:nvSpPr>
          <p:cNvPr id="8" name="Puhekupla: Suorakulmio, kulmat pyöristettu 7">
            <a:extLst>
              <a:ext uri="{FF2B5EF4-FFF2-40B4-BE49-F238E27FC236}">
                <a16:creationId xmlns:a16="http://schemas.microsoft.com/office/drawing/2014/main" id="{D5A30D18-155F-D2C7-E8F7-99DA7B8567B8}"/>
              </a:ext>
            </a:extLst>
          </p:cNvPr>
          <p:cNvSpPr/>
          <p:nvPr/>
        </p:nvSpPr>
        <p:spPr>
          <a:xfrm>
            <a:off x="8044132" y="1625936"/>
            <a:ext cx="3428202" cy="1964372"/>
          </a:xfrm>
          <a:prstGeom prst="wedgeRoundRectCallout">
            <a:avLst/>
          </a:prstGeom>
          <a:blipFill dpi="0" rotWithShape="1">
            <a:blip r:embed="rId5">
              <a:alphaModFix amt="2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Yhteensä 211 ideaa, 661 ääntä suosikki-ideoille, kiitos!</a:t>
            </a:r>
          </a:p>
        </p:txBody>
      </p:sp>
    </p:spTree>
    <p:extLst>
      <p:ext uri="{BB962C8B-B14F-4D97-AF65-F5344CB8AC3E}">
        <p14:creationId xmlns:p14="http://schemas.microsoft.com/office/powerpoint/2010/main" val="1729663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C5EB85-CD6C-ED6E-7BD7-505054C07B14}"/>
              </a:ext>
            </a:extLst>
          </p:cNvPr>
          <p:cNvSpPr>
            <a:spLocks noGrp="1"/>
          </p:cNvSpPr>
          <p:nvPr>
            <p:ph type="title"/>
          </p:nvPr>
        </p:nvSpPr>
        <p:spPr/>
        <p:txBody>
          <a:bodyPr/>
          <a:lstStyle/>
          <a:p>
            <a:r>
              <a:rPr lang="fi-FI" dirty="0"/>
              <a:t>Uimarantojen kehittäminen</a:t>
            </a:r>
          </a:p>
        </p:txBody>
      </p:sp>
      <p:sp>
        <p:nvSpPr>
          <p:cNvPr id="3" name="Sisällön paikkamerkki 2">
            <a:extLst>
              <a:ext uri="{FF2B5EF4-FFF2-40B4-BE49-F238E27FC236}">
                <a16:creationId xmlns:a16="http://schemas.microsoft.com/office/drawing/2014/main" id="{6A18F4D7-BED9-DB7D-8ADB-E0F79A13B603}"/>
              </a:ext>
            </a:extLst>
          </p:cNvPr>
          <p:cNvSpPr>
            <a:spLocks noGrp="1"/>
          </p:cNvSpPr>
          <p:nvPr>
            <p:ph idx="1"/>
          </p:nvPr>
        </p:nvSpPr>
        <p:spPr>
          <a:xfrm>
            <a:off x="838200" y="1839383"/>
            <a:ext cx="5892800" cy="3905872"/>
          </a:xfrm>
        </p:spPr>
        <p:txBody>
          <a:bodyPr/>
          <a:lstStyle/>
          <a:p>
            <a:pPr marL="457200" indent="-457200">
              <a:buFont typeface="Arial" panose="020B0604020202020204" pitchFamily="34" charset="0"/>
              <a:buChar char="•"/>
            </a:pPr>
            <a:r>
              <a:rPr lang="fi-FI" sz="1400" dirty="0"/>
              <a:t>Ylöjärven uimarannoille toivottiin lisää laitureita mm. Asuntilan, Siivikkalan ja Aron uimarannoille</a:t>
            </a:r>
          </a:p>
          <a:p>
            <a:pPr marL="1143000" lvl="1" indent="-457200"/>
            <a:r>
              <a:rPr lang="fi-FI" sz="1200" dirty="0"/>
              <a:t>Ylöjärvellä järvien rannat ovat varsin matalat ja siksi laitureiden rakentaminen vaatii huolellisen suunnittelun ja muutostöitä. Laitureiden toteuttaminen ei valitettavasti onnistunut osallistuvan budjetoinnin aikataulussa sekä turvallisuuden näkökulmasta.</a:t>
            </a:r>
          </a:p>
          <a:p>
            <a:pPr marL="457200" indent="-457200">
              <a:buFont typeface="Arial" panose="020B0604020202020204" pitchFamily="34" charset="0"/>
              <a:buChar char="•"/>
            </a:pPr>
            <a:r>
              <a:rPr lang="fi-FI" sz="1400" dirty="0"/>
              <a:t>Kuuselan rannan elävöittäminen</a:t>
            </a:r>
          </a:p>
          <a:p>
            <a:pPr marL="1143000" lvl="1" indent="-457200"/>
            <a:r>
              <a:rPr lang="fi-FI" sz="1200" dirty="0"/>
              <a:t>Kuuselan rantaan toivottiin mm. kesäkahvilaa, välinevuokrausta, ympärivuotista saunaa, lapsille liukumäkeä sekä talvella luistelurataa. Kaupungin osalta tilanne on avoin ja aktiviteettien toivottaisiin olevan yritysvetoisia. Kokonaisuudesta tulisi olemaan myös jatkuvia kuluja ja siten sitä ei voi toteuttaa osallistuvan budjetoinnin rahoituksella.  </a:t>
            </a:r>
          </a:p>
          <a:p>
            <a:pPr marL="457200" indent="-457200">
              <a:buFont typeface="Arial" panose="020B0604020202020204" pitchFamily="34" charset="0"/>
              <a:buChar char="•"/>
            </a:pPr>
            <a:r>
              <a:rPr lang="fi-FI" sz="1400" dirty="0"/>
              <a:t>Räikän rannalle hyppytorni</a:t>
            </a:r>
          </a:p>
          <a:p>
            <a:pPr marL="1143000" lvl="1" indent="-457200"/>
            <a:r>
              <a:rPr lang="fi-FI" sz="1200" dirty="0"/>
              <a:t>Ylöjärven kaupunki on saanut vuonna 2022 nuorisovaltuustosta aloitteen asian tiimoilta. Tällöin on selvitetty mahdollisuutta hyppytornin rakentamiseen, mutta tultu siihen tulokseen, että hyppytornin kannalta turvallista vesisyvyyttä ei voida luotettavasti saavuttaa. Hyppytornin rakentaminen katsotaan myös vaativan uinninvalvontaa kaupungin toimesta ja siksi sitä ei voida toteuttaa </a:t>
            </a:r>
            <a:r>
              <a:rPr lang="fi-FI" sz="1200" dirty="0" err="1"/>
              <a:t>osbu</a:t>
            </a:r>
            <a:r>
              <a:rPr lang="fi-FI" sz="1200" dirty="0"/>
              <a:t>-rahalla. </a:t>
            </a:r>
          </a:p>
        </p:txBody>
      </p:sp>
      <p:sp>
        <p:nvSpPr>
          <p:cNvPr id="4" name="Dian numeron paikkamerkki 3">
            <a:extLst>
              <a:ext uri="{FF2B5EF4-FFF2-40B4-BE49-F238E27FC236}">
                <a16:creationId xmlns:a16="http://schemas.microsoft.com/office/drawing/2014/main" id="{9CCCF521-4B5D-B3FA-6CAE-DC84AA39C60E}"/>
              </a:ext>
            </a:extLst>
          </p:cNvPr>
          <p:cNvSpPr>
            <a:spLocks noGrp="1"/>
          </p:cNvSpPr>
          <p:nvPr>
            <p:ph type="sldNum" sz="quarter" idx="12"/>
          </p:nvPr>
        </p:nvSpPr>
        <p:spPr/>
        <p:txBody>
          <a:bodyPr/>
          <a:lstStyle/>
          <a:p>
            <a:fld id="{26CDADAD-3DA4-2842-A9A6-E67BC8676C09}" type="slidenum">
              <a:rPr lang="fi-FI" smtClean="0"/>
              <a:pPr/>
              <a:t>3</a:t>
            </a:fld>
            <a:endParaRPr lang="fi-FI" dirty="0"/>
          </a:p>
        </p:txBody>
      </p:sp>
      <p:sp>
        <p:nvSpPr>
          <p:cNvPr id="6" name="Suorakulmio: Pyöristetyt kulmat 5">
            <a:extLst>
              <a:ext uri="{FF2B5EF4-FFF2-40B4-BE49-F238E27FC236}">
                <a16:creationId xmlns:a16="http://schemas.microsoft.com/office/drawing/2014/main" id="{222DA41F-6E86-D134-20FD-EC5A6C17C3B9}"/>
              </a:ext>
            </a:extLst>
          </p:cNvPr>
          <p:cNvSpPr/>
          <p:nvPr/>
        </p:nvSpPr>
        <p:spPr>
          <a:xfrm>
            <a:off x="7412892" y="1538288"/>
            <a:ext cx="3509108" cy="3516312"/>
          </a:xfrm>
          <a:prstGeom prst="roundRect">
            <a:avLst/>
          </a:prstGeom>
          <a:blipFill dpi="0" rotWithShape="1">
            <a:blip r:embed="rId2">
              <a:alphaModFix amt="2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rPr>
              <a:t>Uimalaitureita löydät:</a:t>
            </a:r>
          </a:p>
          <a:p>
            <a:endParaRPr lang="fi-FI" sz="1400" b="1" dirty="0">
              <a:solidFill>
                <a:schemeClr val="tx1"/>
              </a:solidFill>
            </a:endParaRPr>
          </a:p>
          <a:p>
            <a:pPr marL="285750" indent="-285750">
              <a:buFont typeface="Arial" panose="020B0604020202020204" pitchFamily="34" charset="0"/>
              <a:buChar char="•"/>
            </a:pPr>
            <a:r>
              <a:rPr lang="fi-FI" sz="1400" b="1" dirty="0">
                <a:solidFill>
                  <a:schemeClr val="tx1"/>
                </a:solidFill>
              </a:rPr>
              <a:t>Räikän rannalta</a:t>
            </a:r>
          </a:p>
          <a:p>
            <a:pPr marL="285750" indent="-285750">
              <a:buFont typeface="Arial" panose="020B0604020202020204" pitchFamily="34" charset="0"/>
              <a:buChar char="•"/>
            </a:pPr>
            <a:r>
              <a:rPr lang="fi-FI" sz="1400" b="1" dirty="0">
                <a:solidFill>
                  <a:schemeClr val="tx1"/>
                </a:solidFill>
              </a:rPr>
              <a:t>Kuuselan rannalta</a:t>
            </a:r>
          </a:p>
          <a:p>
            <a:pPr marL="285750" indent="-285750">
              <a:buFont typeface="Arial" panose="020B0604020202020204" pitchFamily="34" charset="0"/>
              <a:buChar char="•"/>
            </a:pPr>
            <a:r>
              <a:rPr lang="fi-FI" sz="1400" b="1" dirty="0">
                <a:solidFill>
                  <a:schemeClr val="tx1"/>
                </a:solidFill>
              </a:rPr>
              <a:t>Hoppasen rannalta </a:t>
            </a:r>
          </a:p>
          <a:p>
            <a:pPr marL="285750" indent="-285750">
              <a:buFont typeface="Arial" panose="020B0604020202020204" pitchFamily="34" charset="0"/>
              <a:buChar char="•"/>
            </a:pPr>
            <a:r>
              <a:rPr lang="fi-FI" sz="1400" b="1" dirty="0">
                <a:solidFill>
                  <a:schemeClr val="tx1"/>
                </a:solidFill>
              </a:rPr>
              <a:t>Länsi-Teiskon rannalta</a:t>
            </a:r>
          </a:p>
        </p:txBody>
      </p:sp>
    </p:spTree>
    <p:extLst>
      <p:ext uri="{BB962C8B-B14F-4D97-AF65-F5344CB8AC3E}">
        <p14:creationId xmlns:p14="http://schemas.microsoft.com/office/powerpoint/2010/main" val="3987696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AFE32B-427A-54F0-59F0-5D2EE2268E4D}"/>
              </a:ext>
            </a:extLst>
          </p:cNvPr>
          <p:cNvSpPr>
            <a:spLocks noGrp="1"/>
          </p:cNvSpPr>
          <p:nvPr>
            <p:ph type="title"/>
          </p:nvPr>
        </p:nvSpPr>
        <p:spPr/>
        <p:txBody>
          <a:bodyPr/>
          <a:lstStyle/>
          <a:p>
            <a:r>
              <a:rPr lang="fi-FI" dirty="0"/>
              <a:t>Luonto</a:t>
            </a:r>
          </a:p>
        </p:txBody>
      </p:sp>
      <p:sp>
        <p:nvSpPr>
          <p:cNvPr id="3" name="Sisällön paikkamerkki 2">
            <a:extLst>
              <a:ext uri="{FF2B5EF4-FFF2-40B4-BE49-F238E27FC236}">
                <a16:creationId xmlns:a16="http://schemas.microsoft.com/office/drawing/2014/main" id="{6A162ACE-96A9-BC20-CB6F-5861B85DA39D}"/>
              </a:ext>
            </a:extLst>
          </p:cNvPr>
          <p:cNvSpPr>
            <a:spLocks noGrp="1"/>
          </p:cNvSpPr>
          <p:nvPr>
            <p:ph idx="1"/>
          </p:nvPr>
        </p:nvSpPr>
        <p:spPr>
          <a:xfrm>
            <a:off x="838200" y="1825624"/>
            <a:ext cx="5935133" cy="4295775"/>
          </a:xfrm>
        </p:spPr>
        <p:txBody>
          <a:bodyPr/>
          <a:lstStyle/>
          <a:p>
            <a:pPr marL="171450" indent="-171450">
              <a:buFont typeface="Arial" panose="020B0604020202020204" pitchFamily="34" charset="0"/>
              <a:buChar char="•"/>
            </a:pPr>
            <a:r>
              <a:rPr lang="fi-FI" sz="1400" dirty="0"/>
              <a:t>Linnunpönttöjä lisää, jolloin bongattavien lintujen määrä lisääntyisi</a:t>
            </a:r>
          </a:p>
          <a:p>
            <a:pPr marL="857250" lvl="1" indent="-171450"/>
            <a:r>
              <a:rPr lang="fi-FI" sz="1200" dirty="0"/>
              <a:t>Linnunpönttöjen rakentamista tuetaan jo muualta rahallisesti.  Linnunpönttöjen ylläpidon katsottiin myös vaativan kaupungilta jatkuvaa resursointia siten ideaa ei voida toteuttaa osallistuvan budjetoinnin rahoituksella.</a:t>
            </a:r>
          </a:p>
          <a:p>
            <a:pPr marL="171450" indent="-171450">
              <a:buFont typeface="Arial" panose="020B0604020202020204" pitchFamily="34" charset="0"/>
              <a:buChar char="•"/>
            </a:pPr>
            <a:r>
              <a:rPr lang="fi-FI" sz="1400" dirty="0"/>
              <a:t>Pitkospuut Pohjajärven suolle</a:t>
            </a:r>
          </a:p>
          <a:p>
            <a:pPr marL="857250" lvl="1" indent="-171450"/>
            <a:r>
              <a:rPr lang="fi-FI" sz="1200" dirty="0"/>
              <a:t>Maa-alue on yksityisessä omistuksessa. Kaupunki voi selvittää asiaa tarkemmin, mutta osallistuvan budjetoinnin asettaman aikataulun puitteissa ideaa ei ole mahdollista toteuttaa.</a:t>
            </a:r>
          </a:p>
          <a:p>
            <a:pPr marL="171450" indent="-171450">
              <a:buFont typeface="Arial" panose="020B0604020202020204" pitchFamily="34" charset="0"/>
              <a:buChar char="•"/>
            </a:pPr>
            <a:r>
              <a:rPr lang="fi-FI" sz="1400" dirty="0"/>
              <a:t>Pirkan taipaleen kunnostaminen</a:t>
            </a:r>
          </a:p>
          <a:p>
            <a:pPr marL="857250" lvl="1" indent="-171450"/>
            <a:r>
              <a:rPr lang="fi-FI" sz="1200" dirty="0"/>
              <a:t>Keväällä 2024 on käynnistynyt projekti Pirkan taipaleen kunnostamiseen. Ylöjärven kaupunki on mukana suunnittelemassa ja toteuttamassa Pirkan taipaleen kunnostamista yhdessä viiden muun kunnan kanssa. </a:t>
            </a:r>
          </a:p>
          <a:p>
            <a:pPr marL="171450" indent="-171450">
              <a:buFont typeface="Arial" panose="020B0604020202020204" pitchFamily="34" charset="0"/>
              <a:buChar char="•"/>
            </a:pPr>
            <a:r>
              <a:rPr lang="fi-FI" sz="1400" dirty="0"/>
              <a:t>Kaikkien käytössä oleva talvireitistöt</a:t>
            </a:r>
          </a:p>
          <a:p>
            <a:pPr marL="857250" lvl="1" indent="-171450"/>
            <a:r>
              <a:rPr lang="fi-FI" sz="1200" dirty="0"/>
              <a:t>Tämä idea tunnistettiin palautteeksi kaupungille ja selvitämme asiaa tarkemmin. Tällä hetkellä esimerkiksi Veittijärven ympäri kulkeva luontopolku on valaistu ja kaikkien käytettävissä myös talvella. </a:t>
            </a:r>
          </a:p>
          <a:p>
            <a:pPr marL="171450" indent="-171450">
              <a:buFont typeface="Arial" panose="020B0604020202020204" pitchFamily="34" charset="0"/>
              <a:buChar char="•"/>
            </a:pPr>
            <a:r>
              <a:rPr lang="fi-FI" sz="1400" dirty="0"/>
              <a:t>Luontopolkuverkoston kehittäminen Siltatien alueen, Viisajärven ja Veittijärven alueella. </a:t>
            </a:r>
          </a:p>
          <a:p>
            <a:pPr marL="857250" lvl="1" indent="-171450"/>
            <a:r>
              <a:rPr lang="fi-FI" sz="1200" dirty="0"/>
              <a:t>Luontopolkuverkoston kehittäminen vaatii perusteellisen suunnittelutyön ja siten sitä ei ole mahdollista toteuttaa osallistuvan budjetoinnin aikataulun puitteissa.</a:t>
            </a:r>
          </a:p>
          <a:p>
            <a:pPr marL="857250" lvl="1" indent="-171450"/>
            <a:endParaRPr lang="fi-FI" sz="1100" dirty="0"/>
          </a:p>
        </p:txBody>
      </p:sp>
      <p:sp>
        <p:nvSpPr>
          <p:cNvPr id="4" name="Dian numeron paikkamerkki 3">
            <a:extLst>
              <a:ext uri="{FF2B5EF4-FFF2-40B4-BE49-F238E27FC236}">
                <a16:creationId xmlns:a16="http://schemas.microsoft.com/office/drawing/2014/main" id="{0FE623D3-73DE-E713-B935-1D020D080B95}"/>
              </a:ext>
            </a:extLst>
          </p:cNvPr>
          <p:cNvSpPr>
            <a:spLocks noGrp="1"/>
          </p:cNvSpPr>
          <p:nvPr>
            <p:ph type="sldNum" sz="quarter" idx="12"/>
          </p:nvPr>
        </p:nvSpPr>
        <p:spPr/>
        <p:txBody>
          <a:bodyPr/>
          <a:lstStyle/>
          <a:p>
            <a:fld id="{26CDADAD-3DA4-2842-A9A6-E67BC8676C09}" type="slidenum">
              <a:rPr lang="fi-FI" smtClean="0"/>
              <a:pPr/>
              <a:t>4</a:t>
            </a:fld>
            <a:endParaRPr lang="fi-FI" dirty="0"/>
          </a:p>
        </p:txBody>
      </p:sp>
      <p:sp>
        <p:nvSpPr>
          <p:cNvPr id="5" name="Suorakulmio: Pyöristetyt kulmat 4">
            <a:extLst>
              <a:ext uri="{FF2B5EF4-FFF2-40B4-BE49-F238E27FC236}">
                <a16:creationId xmlns:a16="http://schemas.microsoft.com/office/drawing/2014/main" id="{DE6C842F-F3D9-AF07-1436-394619021578}"/>
              </a:ext>
            </a:extLst>
          </p:cNvPr>
          <p:cNvSpPr/>
          <p:nvPr/>
        </p:nvSpPr>
        <p:spPr>
          <a:xfrm>
            <a:off x="7136748" y="1690688"/>
            <a:ext cx="4022969" cy="3824834"/>
          </a:xfrm>
          <a:prstGeom prst="roundRect">
            <a:avLst/>
          </a:prstGeom>
          <a:blipFill dpi="0" rotWithShape="1">
            <a:blip r:embed="rId2">
              <a:alphaModFix amt="28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i-FI" dirty="0"/>
          </a:p>
          <a:p>
            <a:pPr algn="ctr"/>
            <a:r>
              <a:rPr lang="fi-FI" sz="2000" b="1" dirty="0">
                <a:solidFill>
                  <a:schemeClr val="tx1"/>
                </a:solidFill>
              </a:rPr>
              <a:t>Tiesitkö, että:</a:t>
            </a:r>
          </a:p>
          <a:p>
            <a:pPr algn="ctr"/>
            <a:endParaRPr lang="fi-FI" sz="2000" b="1" dirty="0">
              <a:solidFill>
                <a:schemeClr val="tx1"/>
              </a:solidFill>
            </a:endParaRPr>
          </a:p>
          <a:p>
            <a:pPr marL="342900" indent="-342900">
              <a:buFont typeface="Arial" panose="020B0604020202020204" pitchFamily="34" charset="0"/>
              <a:buChar char="•"/>
            </a:pPr>
            <a:r>
              <a:rPr lang="fi-FI" sz="1400" b="1" dirty="0">
                <a:solidFill>
                  <a:schemeClr val="tx1"/>
                </a:solidFill>
              </a:rPr>
              <a:t>Erilaisia luontoharrastusideoita- ja kohteita löydät Ylöjärvi retkellä-karttapalvelusta. Käy katsomassa löytyisikö sinulle uusi kohde tutustuttavaksi. </a:t>
            </a:r>
            <a:r>
              <a:rPr lang="en-US" sz="1400" dirty="0">
                <a:hlinkClick r:id="rId3"/>
              </a:rPr>
              <a:t>Ylöjärvi Retkelle – </a:t>
            </a:r>
            <a:r>
              <a:rPr lang="en-US" sz="1400" dirty="0" err="1">
                <a:hlinkClick r:id="rId3"/>
              </a:rPr>
              <a:t>karttapalvelu</a:t>
            </a:r>
            <a:endParaRPr lang="fi-FI" sz="1400" b="1" dirty="0">
              <a:solidFill>
                <a:schemeClr val="tx1"/>
              </a:solidFill>
            </a:endParaRPr>
          </a:p>
        </p:txBody>
      </p:sp>
    </p:spTree>
    <p:extLst>
      <p:ext uri="{BB962C8B-B14F-4D97-AF65-F5344CB8AC3E}">
        <p14:creationId xmlns:p14="http://schemas.microsoft.com/office/powerpoint/2010/main" val="305475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B55976-A5AD-36EA-82E3-54252FBC8DB8}"/>
              </a:ext>
            </a:extLst>
          </p:cNvPr>
          <p:cNvSpPr>
            <a:spLocks noGrp="1"/>
          </p:cNvSpPr>
          <p:nvPr>
            <p:ph type="title"/>
          </p:nvPr>
        </p:nvSpPr>
        <p:spPr/>
        <p:txBody>
          <a:bodyPr/>
          <a:lstStyle/>
          <a:p>
            <a:r>
              <a:rPr lang="fi-FI" dirty="0"/>
              <a:t>Tapahtumat, kulttuuri, kirjasto</a:t>
            </a:r>
          </a:p>
        </p:txBody>
      </p:sp>
      <p:sp>
        <p:nvSpPr>
          <p:cNvPr id="3" name="Sisällön paikkamerkki 2">
            <a:extLst>
              <a:ext uri="{FF2B5EF4-FFF2-40B4-BE49-F238E27FC236}">
                <a16:creationId xmlns:a16="http://schemas.microsoft.com/office/drawing/2014/main" id="{29235762-C4C9-AAAF-38FD-45DD3B6E3151}"/>
              </a:ext>
            </a:extLst>
          </p:cNvPr>
          <p:cNvSpPr>
            <a:spLocks noGrp="1"/>
          </p:cNvSpPr>
          <p:nvPr>
            <p:ph idx="1"/>
          </p:nvPr>
        </p:nvSpPr>
        <p:spPr>
          <a:xfrm>
            <a:off x="838200" y="1847850"/>
            <a:ext cx="5731933" cy="3905872"/>
          </a:xfrm>
        </p:spPr>
        <p:txBody>
          <a:bodyPr/>
          <a:lstStyle/>
          <a:p>
            <a:pPr marL="171450" indent="-171450">
              <a:buFont typeface="Arial" panose="020B0604020202020204" pitchFamily="34" charset="0"/>
              <a:buChar char="•"/>
            </a:pPr>
            <a:r>
              <a:rPr lang="fi-FI" sz="1400" dirty="0"/>
              <a:t>Kaikille suunnattu kaupunkikonsertti, johon ilmainen sisäänpääsy</a:t>
            </a:r>
          </a:p>
          <a:p>
            <a:pPr marL="857250" lvl="1" indent="-171450"/>
            <a:r>
              <a:rPr lang="fi-FI" sz="1200" dirty="0"/>
              <a:t>Ylöjärvellä Rantajätkät ja Ylöjärven kaupunki järjestävät kesäisin Mökkirokkitapahtuman, johon on ilmainen pääsy ja nimekkäitä artisteja esiintymässä. </a:t>
            </a:r>
            <a:endParaRPr lang="fi-FI" sz="700" dirty="0"/>
          </a:p>
          <a:p>
            <a:pPr marL="171450" indent="-171450">
              <a:buFont typeface="Arial" panose="020B0604020202020204" pitchFamily="34" charset="0"/>
              <a:buChar char="•"/>
            </a:pPr>
            <a:r>
              <a:rPr lang="fi-FI" sz="1400" dirty="0"/>
              <a:t>Vilttikirppis, </a:t>
            </a:r>
            <a:r>
              <a:rPr lang="fi-FI" sz="1400" dirty="0" err="1"/>
              <a:t>Zorb</a:t>
            </a:r>
            <a:r>
              <a:rPr lang="fi-FI" sz="1400" dirty="0"/>
              <a:t>-ihmispallot</a:t>
            </a:r>
          </a:p>
          <a:p>
            <a:pPr marL="857250" lvl="1" indent="-171450"/>
            <a:r>
              <a:rPr lang="fi-FI" sz="1200" dirty="0"/>
              <a:t>Näitä ideoita tullaan hyödyntämään kaupungin muissa tapahtumissa, esimerkiksi Korttelipäivä-tapahtumassa.</a:t>
            </a:r>
          </a:p>
          <a:p>
            <a:pPr marL="171450" indent="-171450">
              <a:buFont typeface="Arial" panose="020B0604020202020204" pitchFamily="34" charset="0"/>
              <a:buChar char="•"/>
            </a:pPr>
            <a:r>
              <a:rPr lang="fi-FI" sz="1400" dirty="0"/>
              <a:t>Leija-kirjastoon 1-3 ompelukonetta /saumuria, joita voisi käyttää kirjaston tiloissa.</a:t>
            </a:r>
          </a:p>
          <a:p>
            <a:pPr marL="857250" lvl="1" indent="-171450"/>
            <a:r>
              <a:rPr lang="fi-FI" sz="1200" dirty="0"/>
              <a:t>Ompelukoneiden/saumurien käyttö vaatii usein opastusta ja siten se ei kuulu kirjaston henkilöstön toimenkuvaan. Lisäksi ompelukoneita/saumureita tulee huoltaa säännöllisesti, jolloin kustannukset ovat jatkuvia eikä siten toteutettavissa </a:t>
            </a:r>
            <a:r>
              <a:rPr lang="fi-FI" sz="1200" dirty="0" err="1"/>
              <a:t>osbu</a:t>
            </a:r>
            <a:r>
              <a:rPr lang="fi-FI" sz="1200" dirty="0"/>
              <a:t>-rahalla.</a:t>
            </a:r>
          </a:p>
          <a:p>
            <a:pPr marL="171450" indent="-171450">
              <a:buFont typeface="Arial" panose="020B0604020202020204" pitchFamily="34" charset="0"/>
              <a:buChar char="•"/>
            </a:pPr>
            <a:r>
              <a:rPr lang="fi-FI" sz="1400" dirty="0"/>
              <a:t>Leija-kirjastoon toinen Aamulehti</a:t>
            </a:r>
          </a:p>
          <a:p>
            <a:pPr marL="857250" lvl="1" indent="-171450"/>
            <a:r>
              <a:rPr lang="fi-FI" sz="1200" dirty="0">
                <a:latin typeface="+mj-lt"/>
              </a:rPr>
              <a:t>Tämä idea oli tunnistettu jo aikaisemmin palautteena ja edennyt kirjaston toimesta.</a:t>
            </a:r>
          </a:p>
        </p:txBody>
      </p:sp>
      <p:sp>
        <p:nvSpPr>
          <p:cNvPr id="4" name="Dian numeron paikkamerkki 3">
            <a:extLst>
              <a:ext uri="{FF2B5EF4-FFF2-40B4-BE49-F238E27FC236}">
                <a16:creationId xmlns:a16="http://schemas.microsoft.com/office/drawing/2014/main" id="{2DABFED8-0308-D7EE-F98C-566C57DA6D98}"/>
              </a:ext>
            </a:extLst>
          </p:cNvPr>
          <p:cNvSpPr>
            <a:spLocks noGrp="1"/>
          </p:cNvSpPr>
          <p:nvPr>
            <p:ph type="sldNum" sz="quarter" idx="12"/>
          </p:nvPr>
        </p:nvSpPr>
        <p:spPr/>
        <p:txBody>
          <a:bodyPr/>
          <a:lstStyle/>
          <a:p>
            <a:fld id="{26CDADAD-3DA4-2842-A9A6-E67BC8676C09}" type="slidenum">
              <a:rPr lang="fi-FI" smtClean="0"/>
              <a:pPr/>
              <a:t>5</a:t>
            </a:fld>
            <a:endParaRPr lang="fi-FI" dirty="0"/>
          </a:p>
        </p:txBody>
      </p:sp>
      <p:sp>
        <p:nvSpPr>
          <p:cNvPr id="5" name="Suorakulmio: Pyöristetyt kulmat 4">
            <a:extLst>
              <a:ext uri="{FF2B5EF4-FFF2-40B4-BE49-F238E27FC236}">
                <a16:creationId xmlns:a16="http://schemas.microsoft.com/office/drawing/2014/main" id="{9022599D-A9B5-64EB-D955-F2B32A80D3E1}"/>
              </a:ext>
            </a:extLst>
          </p:cNvPr>
          <p:cNvSpPr/>
          <p:nvPr/>
        </p:nvSpPr>
        <p:spPr>
          <a:xfrm>
            <a:off x="7136748" y="1690688"/>
            <a:ext cx="4022969" cy="3824834"/>
          </a:xfrm>
          <a:prstGeom prst="roundRect">
            <a:avLst/>
          </a:prstGeom>
          <a:blipFill dpi="0" rotWithShape="1">
            <a:blip r:embed="rId2">
              <a:alphaModFix amt="28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sz="2000" b="1" dirty="0">
                <a:solidFill>
                  <a:schemeClr val="tx1"/>
                </a:solidFill>
              </a:rPr>
              <a:t>Tiesitkö, että:</a:t>
            </a:r>
          </a:p>
          <a:p>
            <a:pPr algn="ctr"/>
            <a:endParaRPr lang="fi-FI" sz="2000" b="1" dirty="0">
              <a:solidFill>
                <a:schemeClr val="tx1"/>
              </a:solidFill>
            </a:endParaRPr>
          </a:p>
          <a:p>
            <a:r>
              <a:rPr lang="fi-FI" sz="1400" b="1" dirty="0">
                <a:solidFill>
                  <a:schemeClr val="tx1"/>
                </a:solidFill>
              </a:rPr>
              <a:t>Ylöjärven kaupungin tapahtuma-kalenterista löydät lukuisat tapahtumat, joita järjestetään ympäri vuoden. Lisäksi kalenterista löytyvät mm. maksuttomat taidenäyttelyt. </a:t>
            </a:r>
          </a:p>
          <a:p>
            <a:r>
              <a:rPr lang="fi-FI" sz="1400" b="1" dirty="0">
                <a:solidFill>
                  <a:schemeClr val="tx1"/>
                </a:solidFill>
              </a:rPr>
              <a:t>Käy kurkkaamassa ja lähde mukaan tapahtumiin ja toimintaan: </a:t>
            </a:r>
            <a:r>
              <a:rPr lang="fi-FI" sz="1400" dirty="0">
                <a:hlinkClick r:id="rId3"/>
              </a:rPr>
              <a:t>Ylöjärven kaupungin </a:t>
            </a:r>
            <a:r>
              <a:rPr lang="fi-FI" sz="1400" dirty="0" err="1">
                <a:hlinkClick r:id="rId3"/>
              </a:rPr>
              <a:t>tapahtumakaleneri</a:t>
            </a:r>
            <a:endParaRPr lang="fi-FI" sz="1400" b="1" dirty="0">
              <a:solidFill>
                <a:schemeClr val="tx1"/>
              </a:solidFill>
            </a:endParaRPr>
          </a:p>
        </p:txBody>
      </p:sp>
    </p:spTree>
    <p:extLst>
      <p:ext uri="{BB962C8B-B14F-4D97-AF65-F5344CB8AC3E}">
        <p14:creationId xmlns:p14="http://schemas.microsoft.com/office/powerpoint/2010/main" val="3948824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4367C7-8D8B-DBD0-0279-4B416F40E99C}"/>
              </a:ext>
            </a:extLst>
          </p:cNvPr>
          <p:cNvSpPr>
            <a:spLocks noGrp="1"/>
          </p:cNvSpPr>
          <p:nvPr>
            <p:ph type="title"/>
          </p:nvPr>
        </p:nvSpPr>
        <p:spPr/>
        <p:txBody>
          <a:bodyPr/>
          <a:lstStyle/>
          <a:p>
            <a:r>
              <a:rPr lang="fi-FI" dirty="0"/>
              <a:t>Puistot</a:t>
            </a:r>
          </a:p>
        </p:txBody>
      </p:sp>
      <p:sp>
        <p:nvSpPr>
          <p:cNvPr id="3" name="Sisällön paikkamerkki 2">
            <a:extLst>
              <a:ext uri="{FF2B5EF4-FFF2-40B4-BE49-F238E27FC236}">
                <a16:creationId xmlns:a16="http://schemas.microsoft.com/office/drawing/2014/main" id="{7D668B8E-8110-301F-5063-402CFE842A37}"/>
              </a:ext>
            </a:extLst>
          </p:cNvPr>
          <p:cNvSpPr>
            <a:spLocks noGrp="1"/>
          </p:cNvSpPr>
          <p:nvPr>
            <p:ph idx="1"/>
          </p:nvPr>
        </p:nvSpPr>
        <p:spPr>
          <a:xfrm>
            <a:off x="838200" y="1825625"/>
            <a:ext cx="5977467" cy="3905872"/>
          </a:xfrm>
        </p:spPr>
        <p:txBody>
          <a:bodyPr/>
          <a:lstStyle/>
          <a:p>
            <a:pPr marL="285750" indent="-285750">
              <a:spcBef>
                <a:spcPts val="0"/>
              </a:spcBef>
              <a:buFont typeface="Arial" panose="020B0604020202020204" pitchFamily="34" charset="0"/>
              <a:buChar char="•"/>
            </a:pPr>
            <a:r>
              <a:rPr lang="fi-FI" sz="1400" dirty="0"/>
              <a:t>Uusia leikkipuistoja sekä leikkipuistojen parantaminen</a:t>
            </a:r>
          </a:p>
          <a:p>
            <a:pPr>
              <a:spcBef>
                <a:spcPts val="0"/>
              </a:spcBef>
            </a:pPr>
            <a:endParaRPr lang="fi-FI" sz="1400" dirty="0"/>
          </a:p>
          <a:p>
            <a:pPr marL="971550" lvl="1" indent="-285750">
              <a:spcBef>
                <a:spcPts val="0"/>
              </a:spcBef>
            </a:pPr>
            <a:r>
              <a:rPr lang="fi-FI" sz="1200" dirty="0"/>
              <a:t>Uusien leikkipuistojen rakentaminen ja olemassa olevien korjaaminen toteutetaan </a:t>
            </a:r>
            <a:r>
              <a:rPr lang="fi-FI" sz="1200" dirty="0">
                <a:hlinkClick r:id="rId2"/>
              </a:rPr>
              <a:t>MAPSTO:n  </a:t>
            </a:r>
            <a:r>
              <a:rPr lang="fi-FI" sz="1200" dirty="0"/>
              <a:t>mukaisesti ja siksi leikkipuistoihin liittyvät ideat eivät päätyneet äänestykseen.</a:t>
            </a:r>
          </a:p>
          <a:p>
            <a:pPr marL="285750" indent="-285750">
              <a:spcBef>
                <a:spcPts val="0"/>
              </a:spcBef>
              <a:buFont typeface="Arial" panose="020B0604020202020204" pitchFamily="34" charset="0"/>
              <a:buChar char="•"/>
            </a:pPr>
            <a:endParaRPr lang="fi-FI" sz="1000" dirty="0"/>
          </a:p>
          <a:p>
            <a:pPr marL="285750" indent="-285750">
              <a:spcBef>
                <a:spcPts val="0"/>
              </a:spcBef>
              <a:buFont typeface="Arial" panose="020B0604020202020204" pitchFamily="34" charset="0"/>
              <a:buChar char="•"/>
            </a:pPr>
            <a:r>
              <a:rPr lang="fi-FI" sz="1400" dirty="0"/>
              <a:t>Liikennepuisto</a:t>
            </a:r>
          </a:p>
          <a:p>
            <a:pPr>
              <a:spcBef>
                <a:spcPts val="0"/>
              </a:spcBef>
            </a:pPr>
            <a:endParaRPr lang="fi-FI" sz="1400" dirty="0"/>
          </a:p>
          <a:p>
            <a:pPr marL="971550" lvl="1" indent="-285750">
              <a:spcBef>
                <a:spcPts val="0"/>
              </a:spcBef>
            </a:pPr>
            <a:r>
              <a:rPr lang="fi-FI" sz="1200" dirty="0"/>
              <a:t>Osallistuvan budjetoinnin aikataulussa ei ollut mahdollista suunnitella ja toteuttaa liikennepuistoa. Liikennepuiston rakentaminen on kuitenkin kaupungilla selvityksessä.</a:t>
            </a:r>
          </a:p>
          <a:p>
            <a:pPr marL="285750" indent="-285750">
              <a:spcBef>
                <a:spcPts val="0"/>
              </a:spcBef>
              <a:buFont typeface="Arial" panose="020B0604020202020204" pitchFamily="34" charset="0"/>
              <a:buChar char="•"/>
            </a:pPr>
            <a:endParaRPr lang="fi-FI" sz="1400" dirty="0"/>
          </a:p>
          <a:p>
            <a:pPr marL="285750" indent="-285750">
              <a:spcBef>
                <a:spcPts val="0"/>
              </a:spcBef>
              <a:buFont typeface="Arial" panose="020B0604020202020204" pitchFamily="34" charset="0"/>
              <a:buChar char="•"/>
            </a:pPr>
            <a:r>
              <a:rPr lang="fi-FI" sz="1400" dirty="0"/>
              <a:t>Koirapuisto</a:t>
            </a:r>
          </a:p>
          <a:p>
            <a:pPr>
              <a:spcBef>
                <a:spcPts val="0"/>
              </a:spcBef>
            </a:pPr>
            <a:endParaRPr lang="fi-FI" sz="1200" dirty="0"/>
          </a:p>
          <a:p>
            <a:pPr marL="971550" lvl="1" indent="-285750">
              <a:spcBef>
                <a:spcPts val="0"/>
              </a:spcBef>
            </a:pPr>
            <a:r>
              <a:rPr lang="fi-FI" sz="1200" dirty="0"/>
              <a:t>Koirapuistoa on suunniteltu rakennettavaksi Ylöjärvelle, mutta sen toteuttaminen osallistuvan budjetoinnin aikataulussa ei ollut mahdollista. Tällä hetkellä koirapuistoa suunnitellaan rakennettavaksi Vuorentaustaan.</a:t>
            </a:r>
          </a:p>
          <a:p>
            <a:pPr marL="971550" lvl="1" indent="-285750">
              <a:spcBef>
                <a:spcPts val="0"/>
              </a:spcBef>
            </a:pPr>
            <a:endParaRPr lang="fi-FI" sz="1200" dirty="0"/>
          </a:p>
          <a:p>
            <a:endParaRPr lang="fi-FI" dirty="0"/>
          </a:p>
        </p:txBody>
      </p:sp>
      <p:sp>
        <p:nvSpPr>
          <p:cNvPr id="4" name="Dian numeron paikkamerkki 3">
            <a:extLst>
              <a:ext uri="{FF2B5EF4-FFF2-40B4-BE49-F238E27FC236}">
                <a16:creationId xmlns:a16="http://schemas.microsoft.com/office/drawing/2014/main" id="{CDC2C487-747E-0595-3EBD-0EC9BA12F9E3}"/>
              </a:ext>
            </a:extLst>
          </p:cNvPr>
          <p:cNvSpPr>
            <a:spLocks noGrp="1"/>
          </p:cNvSpPr>
          <p:nvPr>
            <p:ph type="sldNum" sz="quarter" idx="12"/>
          </p:nvPr>
        </p:nvSpPr>
        <p:spPr/>
        <p:txBody>
          <a:bodyPr/>
          <a:lstStyle/>
          <a:p>
            <a:fld id="{26CDADAD-3DA4-2842-A9A6-E67BC8676C09}" type="slidenum">
              <a:rPr lang="fi-FI" smtClean="0"/>
              <a:pPr/>
              <a:t>6</a:t>
            </a:fld>
            <a:endParaRPr lang="fi-FI" dirty="0"/>
          </a:p>
        </p:txBody>
      </p:sp>
      <p:sp>
        <p:nvSpPr>
          <p:cNvPr id="7" name="Suorakulmio: Pyöristetyt kulmat 6">
            <a:extLst>
              <a:ext uri="{FF2B5EF4-FFF2-40B4-BE49-F238E27FC236}">
                <a16:creationId xmlns:a16="http://schemas.microsoft.com/office/drawing/2014/main" id="{465C7DD5-B60D-1BCB-28B3-11370157C011}"/>
              </a:ext>
            </a:extLst>
          </p:cNvPr>
          <p:cNvSpPr/>
          <p:nvPr/>
        </p:nvSpPr>
        <p:spPr>
          <a:xfrm>
            <a:off x="7136748" y="1690688"/>
            <a:ext cx="4022969" cy="3824834"/>
          </a:xfrm>
          <a:prstGeom prst="roundRect">
            <a:avLst/>
          </a:prstGeom>
          <a:blipFill dpi="0" rotWithShape="1">
            <a:blip r:embed="rId3">
              <a:alphaModFix amt="28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i-FI" dirty="0"/>
          </a:p>
          <a:p>
            <a:pPr algn="ctr"/>
            <a:r>
              <a:rPr lang="fi-FI" sz="2000" b="1" dirty="0">
                <a:solidFill>
                  <a:schemeClr val="tx1"/>
                </a:solidFill>
              </a:rPr>
              <a:t>Tiesitkö, että:</a:t>
            </a:r>
          </a:p>
          <a:p>
            <a:pPr algn="ctr"/>
            <a:endParaRPr lang="fi-FI" sz="2000" b="1" dirty="0">
              <a:solidFill>
                <a:schemeClr val="tx1"/>
              </a:solidFill>
            </a:endParaRPr>
          </a:p>
          <a:p>
            <a:pPr marL="171450" indent="-171450">
              <a:buFont typeface="Arial" panose="020B0604020202020204" pitchFamily="34" charset="0"/>
              <a:buChar char="•"/>
            </a:pPr>
            <a:r>
              <a:rPr lang="fi-FI" sz="1400" b="1" i="0" dirty="0">
                <a:solidFill>
                  <a:srgbClr val="000000"/>
                </a:solidFill>
                <a:effectLst/>
                <a:latin typeface="+mj-lt"/>
              </a:rPr>
              <a:t>Maankäytön ja palveluiden suunnittelu- ja toteutusohjelma eli MAPSTO kertoo, miten Ylöjärven kaupunki rakentuu seuraavan viiden vuoden aikana.</a:t>
            </a:r>
            <a:r>
              <a:rPr lang="fi-FI" sz="1400" b="1" dirty="0">
                <a:solidFill>
                  <a:schemeClr val="tx1"/>
                </a:solidFill>
                <a:latin typeface="+mj-lt"/>
              </a:rPr>
              <a:t> MAPSTO-suunnitteluun on myös asukkailla mahdollisuus vaikuttaa ja uusi MAPSTO hyväksytään aina kaupunginvaltuustossa. </a:t>
            </a:r>
          </a:p>
          <a:p>
            <a:pPr marL="171450" indent="-171450">
              <a:buFont typeface="Arial" panose="020B0604020202020204" pitchFamily="34" charset="0"/>
              <a:buChar char="•"/>
            </a:pPr>
            <a:endParaRPr lang="fi-FI" sz="1400" b="1" dirty="0">
              <a:solidFill>
                <a:schemeClr val="tx1"/>
              </a:solidFill>
              <a:latin typeface="+mj-lt"/>
            </a:endParaRPr>
          </a:p>
          <a:p>
            <a:pPr marL="171450" indent="-171450">
              <a:buFont typeface="Arial" panose="020B0604020202020204" pitchFamily="34" charset="0"/>
              <a:buChar char="•"/>
            </a:pPr>
            <a:r>
              <a:rPr lang="fi-FI" sz="1400" b="1" dirty="0">
                <a:solidFill>
                  <a:schemeClr val="tx1"/>
                </a:solidFill>
                <a:latin typeface="+mj-lt"/>
              </a:rPr>
              <a:t>Vuodelle 2024 on suunniteltu mm. Lähdevainion leikkikentän peruskorjaus, </a:t>
            </a:r>
            <a:r>
              <a:rPr lang="fi-FI" sz="1400" b="1" dirty="0" err="1">
                <a:solidFill>
                  <a:schemeClr val="tx1"/>
                </a:solidFill>
                <a:latin typeface="+mj-lt"/>
              </a:rPr>
              <a:t>Vihattulantien</a:t>
            </a:r>
            <a:r>
              <a:rPr lang="fi-FI" sz="1400" b="1" dirty="0">
                <a:solidFill>
                  <a:schemeClr val="tx1"/>
                </a:solidFill>
                <a:latin typeface="+mj-lt"/>
              </a:rPr>
              <a:t> leikkikentän peruskorjaus, Kurun leikkikentän peruskorjaus.</a:t>
            </a:r>
          </a:p>
        </p:txBody>
      </p:sp>
    </p:spTree>
    <p:extLst>
      <p:ext uri="{BB962C8B-B14F-4D97-AF65-F5344CB8AC3E}">
        <p14:creationId xmlns:p14="http://schemas.microsoft.com/office/powerpoint/2010/main" val="77631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11C3F3-BC2C-8C34-8581-E558C55CFC74}"/>
              </a:ext>
            </a:extLst>
          </p:cNvPr>
          <p:cNvSpPr>
            <a:spLocks noGrp="1"/>
          </p:cNvSpPr>
          <p:nvPr>
            <p:ph type="title"/>
          </p:nvPr>
        </p:nvSpPr>
        <p:spPr/>
        <p:txBody>
          <a:bodyPr/>
          <a:lstStyle/>
          <a:p>
            <a:r>
              <a:rPr lang="fi-FI" dirty="0"/>
              <a:t>Ulkoliikkuminen</a:t>
            </a:r>
          </a:p>
        </p:txBody>
      </p:sp>
      <p:sp>
        <p:nvSpPr>
          <p:cNvPr id="3" name="Sisällön paikkamerkki 2">
            <a:extLst>
              <a:ext uri="{FF2B5EF4-FFF2-40B4-BE49-F238E27FC236}">
                <a16:creationId xmlns:a16="http://schemas.microsoft.com/office/drawing/2014/main" id="{5015AEE8-5068-C953-6DAA-4184B9567D5F}"/>
              </a:ext>
            </a:extLst>
          </p:cNvPr>
          <p:cNvSpPr>
            <a:spLocks noGrp="1"/>
          </p:cNvSpPr>
          <p:nvPr>
            <p:ph idx="1"/>
          </p:nvPr>
        </p:nvSpPr>
        <p:spPr/>
        <p:txBody>
          <a:bodyPr/>
          <a:lstStyle/>
          <a:p>
            <a:pPr marL="285750" indent="-285750">
              <a:buFont typeface="Arial" panose="020B0604020202020204" pitchFamily="34" charset="0"/>
              <a:buChar char="•"/>
            </a:pPr>
            <a:r>
              <a:rPr lang="fi-FI" sz="1400" dirty="0"/>
              <a:t>Frisbeegolf-rata aloittelijoille, esim. Räikän puistoon sekä esteetön frisbeegolf-rata</a:t>
            </a:r>
          </a:p>
          <a:p>
            <a:pPr marL="971550" lvl="1" indent="-285750"/>
            <a:r>
              <a:rPr lang="fi-FI" sz="1200" dirty="0"/>
              <a:t>Frisbeegolfin harrastaminen vaatii riittävän pitkät etäisyydet ettei kiekon heittämisestä aiheudu ulkopuolisille vaaraa. Tällä hetkellä kaupungilla ei ole osoittaa sopivaa, uutta paikkaa frisbeegolfin harrastamiseen ja siksi idea jäi äänestyksen ulkopuolelle. </a:t>
            </a:r>
          </a:p>
          <a:p>
            <a:pPr marL="285750" indent="-285750">
              <a:buFont typeface="Arial" panose="020B0604020202020204" pitchFamily="34" charset="0"/>
              <a:buChar char="•"/>
            </a:pPr>
            <a:r>
              <a:rPr lang="fi-FI" sz="1400" dirty="0"/>
              <a:t>Ulkokuntosaleja ja kuntoportaita toivottiin eri alueille</a:t>
            </a:r>
          </a:p>
          <a:p>
            <a:pPr marL="971550" lvl="1" indent="-285750"/>
            <a:r>
              <a:rPr lang="fi-FI" sz="1200" dirty="0"/>
              <a:t>Osallistuvan budjetoinnin aikataulu ei tänä vuonna mahdollistanut uusien tai laajojen ulkokuntosalien tai kuntoportaiden suunnittelua, kilpailutusta ja rakentamista. Ylöjärvellä toteutetaan erilaisia lähiliikuntapaikkoja </a:t>
            </a:r>
            <a:r>
              <a:rPr lang="fi-FI" sz="1200" dirty="0">
                <a:solidFill>
                  <a:srgbClr val="212529"/>
                </a:solidFill>
              </a:rPr>
              <a:t>m</a:t>
            </a:r>
            <a:r>
              <a:rPr lang="fi-FI" sz="1200" b="0" i="0" dirty="0">
                <a:solidFill>
                  <a:srgbClr val="212529"/>
                </a:solidFill>
                <a:effectLst/>
              </a:rPr>
              <a:t>aankäytön ja palvelujen suunnittelu- ja toteutusohjelma </a:t>
            </a:r>
            <a:r>
              <a:rPr lang="fi-FI" sz="1200" b="0" i="0" dirty="0" err="1">
                <a:solidFill>
                  <a:srgbClr val="212529"/>
                </a:solidFill>
                <a:effectLst/>
              </a:rPr>
              <a:t>MAPSTO:n</a:t>
            </a:r>
            <a:r>
              <a:rPr lang="fi-FI" sz="1200" b="0" i="0" dirty="0">
                <a:solidFill>
                  <a:srgbClr val="212529"/>
                </a:solidFill>
                <a:effectLst/>
              </a:rPr>
              <a:t> mukaisesti. </a:t>
            </a:r>
            <a:r>
              <a:rPr lang="fi-FI" sz="1200" b="0" i="0" dirty="0" err="1">
                <a:solidFill>
                  <a:srgbClr val="212529"/>
                </a:solidFill>
                <a:effectLst/>
              </a:rPr>
              <a:t>MAPSTO:n</a:t>
            </a:r>
            <a:r>
              <a:rPr lang="fi-FI" sz="1200" b="0" i="0" dirty="0">
                <a:solidFill>
                  <a:srgbClr val="212529"/>
                </a:solidFill>
                <a:effectLst/>
              </a:rPr>
              <a:t> voit tutustua tarkemmin</a:t>
            </a:r>
            <a:r>
              <a:rPr lang="fi-FI" sz="1200" dirty="0">
                <a:solidFill>
                  <a:srgbClr val="212529"/>
                </a:solidFill>
              </a:rPr>
              <a:t> </a:t>
            </a:r>
            <a:r>
              <a:rPr lang="fi-FI" sz="1200" dirty="0">
                <a:hlinkClick r:id="rId2"/>
              </a:rPr>
              <a:t>MAPSTO - Ylöjärven kaupunki (ylojarvi.fi)</a:t>
            </a:r>
            <a:r>
              <a:rPr lang="fi-FI" sz="1200" dirty="0">
                <a:solidFill>
                  <a:srgbClr val="212529"/>
                </a:solidFill>
              </a:rPr>
              <a:t>. </a:t>
            </a:r>
            <a:r>
              <a:rPr lang="fi-FI" sz="1400" dirty="0"/>
              <a:t>	</a:t>
            </a:r>
          </a:p>
          <a:p>
            <a:pPr marL="285750" indent="-285750">
              <a:buFont typeface="Arial" panose="020B0604020202020204" pitchFamily="34" charset="0"/>
              <a:buChar char="•"/>
            </a:pPr>
            <a:r>
              <a:rPr lang="fi-FI" sz="1400" dirty="0" err="1"/>
              <a:t>Pumptrack</a:t>
            </a:r>
            <a:r>
              <a:rPr lang="fi-FI" sz="1400" dirty="0"/>
              <a:t>, skeittiparkki, motocrossrata</a:t>
            </a:r>
          </a:p>
          <a:p>
            <a:pPr marL="971550" lvl="1" indent="-285750"/>
            <a:r>
              <a:rPr lang="fi-FI" sz="1200" dirty="0" err="1"/>
              <a:t>Pumptrackin</a:t>
            </a:r>
            <a:r>
              <a:rPr lang="fi-FI" sz="1200" dirty="0"/>
              <a:t>, skeittiparkin tai motocrossradan suunnittelu ja toteutus eivät ole toteutettavissa osallistuvan budjetoinnin aikataulussa.</a:t>
            </a:r>
          </a:p>
          <a:p>
            <a:pPr lvl="1" indent="0">
              <a:buNone/>
            </a:pPr>
            <a:endParaRPr lang="fi-FI" sz="1000" dirty="0"/>
          </a:p>
          <a:p>
            <a:pPr marL="285750" indent="-285750">
              <a:spcBef>
                <a:spcPts val="0"/>
              </a:spcBef>
              <a:buFont typeface="Arial" panose="020B0604020202020204" pitchFamily="34" charset="0"/>
              <a:buChar char="•"/>
            </a:pPr>
            <a:r>
              <a:rPr lang="fi-FI" sz="1400" dirty="0"/>
              <a:t>Tekonurmikenttä Metsäkylään</a:t>
            </a:r>
          </a:p>
          <a:p>
            <a:pPr marL="971550" lvl="1" indent="-285750">
              <a:spcBef>
                <a:spcPts val="0"/>
              </a:spcBef>
            </a:pPr>
            <a:r>
              <a:rPr lang="fi-FI" sz="1200" dirty="0"/>
              <a:t>Tekonurmikentän rakentaminen ei ole toteutettavissa osallistuvan budjetoinnin aikataulussa, mutta kenttä on suunnitteilla </a:t>
            </a:r>
            <a:r>
              <a:rPr lang="fi-FI" sz="1200" dirty="0" err="1"/>
              <a:t>Työlänojan</a:t>
            </a:r>
            <a:r>
              <a:rPr lang="fi-FI" sz="1200" dirty="0"/>
              <a:t> alueelle.</a:t>
            </a:r>
          </a:p>
          <a:p>
            <a:pPr marL="971550" lvl="1" indent="-285750">
              <a:spcBef>
                <a:spcPts val="0"/>
              </a:spcBef>
            </a:pPr>
            <a:endParaRPr lang="fi-FI" sz="1000" dirty="0"/>
          </a:p>
          <a:p>
            <a:pPr marL="285750" indent="-285750">
              <a:spcBef>
                <a:spcPts val="0"/>
              </a:spcBef>
              <a:buFont typeface="Arial" panose="020B0604020202020204" pitchFamily="34" charset="0"/>
              <a:buChar char="•"/>
            </a:pPr>
            <a:r>
              <a:rPr lang="fi-FI" sz="1400" dirty="0"/>
              <a:t>Yhteiskäyttösoutuvene Keijärvelle</a:t>
            </a:r>
          </a:p>
          <a:p>
            <a:pPr marL="971550" lvl="1" indent="-285750">
              <a:spcBef>
                <a:spcPts val="0"/>
              </a:spcBef>
            </a:pPr>
            <a:r>
              <a:rPr lang="fi-FI" sz="1200" dirty="0"/>
              <a:t>Idea vaatii tarkempaa suunnittelua toiminnan organisoinnin osalta eikä se aikataulullisesti ollut mahdollista kesäkaudelle 2024. Tästä syystä idea jäi äänestyksen ulkopuolelle. </a:t>
            </a:r>
          </a:p>
          <a:p>
            <a:pPr lvl="1" indent="0">
              <a:spcBef>
                <a:spcPts val="0"/>
              </a:spcBef>
              <a:buNone/>
            </a:pPr>
            <a:endParaRPr lang="fi-FI" sz="1000" dirty="0"/>
          </a:p>
          <a:p>
            <a:pPr marL="285750" indent="-285750">
              <a:spcBef>
                <a:spcPts val="0"/>
              </a:spcBef>
              <a:buFont typeface="Arial" panose="020B0604020202020204" pitchFamily="34" charset="0"/>
              <a:buChar char="•"/>
            </a:pPr>
            <a:r>
              <a:rPr lang="fi-FI" sz="1400" dirty="0"/>
              <a:t>Harrastuspuisto, </a:t>
            </a:r>
            <a:r>
              <a:rPr lang="fi-FI" sz="1400" dirty="0" err="1"/>
              <a:t>pickleball</a:t>
            </a:r>
            <a:r>
              <a:rPr lang="fi-FI" sz="1400" dirty="0"/>
              <a:t>-kenttä, </a:t>
            </a:r>
            <a:r>
              <a:rPr lang="fi-FI" sz="1400" dirty="0" err="1"/>
              <a:t>ulkopadel</a:t>
            </a:r>
            <a:r>
              <a:rPr lang="fi-FI" sz="1400" dirty="0"/>
              <a:t>-kenttä, rantalentopallokenttä, pesäpallokenttä</a:t>
            </a:r>
          </a:p>
          <a:p>
            <a:pPr marL="971550" lvl="1" indent="-285750">
              <a:spcBef>
                <a:spcPts val="0"/>
              </a:spcBef>
            </a:pPr>
            <a:r>
              <a:rPr lang="fi-FI" sz="1200" dirty="0"/>
              <a:t>Laajojen kenttäkokonaisuuksien suunnittelu ja rakentaminen ei ole toteuttavissa osallistuvan budjetoinnin aikataulussa.</a:t>
            </a:r>
          </a:p>
          <a:p>
            <a:pPr marL="971550" lvl="1" indent="-285750">
              <a:spcBef>
                <a:spcPts val="0"/>
              </a:spcBef>
            </a:pPr>
            <a:r>
              <a:rPr lang="fi-FI" sz="1200" dirty="0"/>
              <a:t>Leikki- ja liikuntapuistoa suunnitellaan </a:t>
            </a:r>
            <a:r>
              <a:rPr lang="fi-FI" sz="1200" dirty="0" err="1"/>
              <a:t>Työlänojan</a:t>
            </a:r>
            <a:r>
              <a:rPr lang="fi-FI" sz="1200" dirty="0"/>
              <a:t> alueelle, pesäpallokenttä on rakenteilla Siltatien alueelle. </a:t>
            </a:r>
          </a:p>
          <a:p>
            <a:pPr lvl="1" indent="0">
              <a:spcBef>
                <a:spcPts val="0"/>
              </a:spcBef>
              <a:buNone/>
            </a:pPr>
            <a:endParaRPr lang="fi-FI" dirty="0"/>
          </a:p>
        </p:txBody>
      </p:sp>
      <p:sp>
        <p:nvSpPr>
          <p:cNvPr id="4" name="Dian numeron paikkamerkki 3">
            <a:extLst>
              <a:ext uri="{FF2B5EF4-FFF2-40B4-BE49-F238E27FC236}">
                <a16:creationId xmlns:a16="http://schemas.microsoft.com/office/drawing/2014/main" id="{272FE785-2F3E-D755-C097-3307D74E4716}"/>
              </a:ext>
            </a:extLst>
          </p:cNvPr>
          <p:cNvSpPr>
            <a:spLocks noGrp="1"/>
          </p:cNvSpPr>
          <p:nvPr>
            <p:ph type="sldNum" sz="quarter" idx="12"/>
          </p:nvPr>
        </p:nvSpPr>
        <p:spPr/>
        <p:txBody>
          <a:bodyPr/>
          <a:lstStyle/>
          <a:p>
            <a:fld id="{26CDADAD-3DA4-2842-A9A6-E67BC8676C09}" type="slidenum">
              <a:rPr lang="fi-FI" smtClean="0"/>
              <a:pPr/>
              <a:t>7</a:t>
            </a:fld>
            <a:endParaRPr lang="fi-FI" dirty="0"/>
          </a:p>
        </p:txBody>
      </p:sp>
    </p:spTree>
    <p:extLst>
      <p:ext uri="{BB962C8B-B14F-4D97-AF65-F5344CB8AC3E}">
        <p14:creationId xmlns:p14="http://schemas.microsoft.com/office/powerpoint/2010/main" val="3765645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5BB2B6-F9FA-BC0D-1DB7-B3E447ADD4D2}"/>
              </a:ext>
            </a:extLst>
          </p:cNvPr>
          <p:cNvSpPr>
            <a:spLocks noGrp="1"/>
          </p:cNvSpPr>
          <p:nvPr>
            <p:ph type="title"/>
          </p:nvPr>
        </p:nvSpPr>
        <p:spPr/>
        <p:txBody>
          <a:bodyPr/>
          <a:lstStyle/>
          <a:p>
            <a:r>
              <a:rPr lang="fi-FI" dirty="0"/>
              <a:t>Ympäristön viihtyisyys ja turvallisuus</a:t>
            </a:r>
          </a:p>
        </p:txBody>
      </p:sp>
      <p:sp>
        <p:nvSpPr>
          <p:cNvPr id="3" name="Sisällön paikkamerkki 2">
            <a:extLst>
              <a:ext uri="{FF2B5EF4-FFF2-40B4-BE49-F238E27FC236}">
                <a16:creationId xmlns:a16="http://schemas.microsoft.com/office/drawing/2014/main" id="{E4FC33FF-F1BE-FD1F-B6AE-9B681D6C1D12}"/>
              </a:ext>
            </a:extLst>
          </p:cNvPr>
          <p:cNvSpPr>
            <a:spLocks noGrp="1"/>
          </p:cNvSpPr>
          <p:nvPr>
            <p:ph idx="1"/>
          </p:nvPr>
        </p:nvSpPr>
        <p:spPr/>
        <p:txBody>
          <a:bodyPr/>
          <a:lstStyle/>
          <a:p>
            <a:pPr marL="285750" indent="-285750">
              <a:buFont typeface="Arial" panose="020B0604020202020204" pitchFamily="34" charset="0"/>
              <a:buChar char="•"/>
            </a:pPr>
            <a:r>
              <a:rPr lang="fi-FI" sz="1400" dirty="0"/>
              <a:t>Kaupungin siistimiskampanja erityisesti nuorille suunnattuna</a:t>
            </a:r>
          </a:p>
          <a:p>
            <a:pPr marL="971550" lvl="1" indent="-285750"/>
            <a:r>
              <a:rPr lang="fi-FI" sz="1200" dirty="0"/>
              <a:t>Ylöjärven kaupunki osallistuu keväisin Miljoona roskapussia-kampanjaan, jossa myös koulut ovat aktiivisesti mukana.</a:t>
            </a:r>
          </a:p>
          <a:p>
            <a:pPr marL="285750" indent="-285750">
              <a:buFont typeface="Arial" panose="020B0604020202020204" pitchFamily="34" charset="0"/>
              <a:buChar char="•"/>
            </a:pPr>
            <a:r>
              <a:rPr lang="fi-FI" sz="1400" dirty="0"/>
              <a:t>QR-koodi, jolla voi ilmoittaa ilkivallasta ja ilkivallantekijöistä</a:t>
            </a:r>
          </a:p>
          <a:p>
            <a:pPr marL="971550" lvl="1" indent="-285750"/>
            <a:r>
              <a:rPr lang="fi-FI" sz="1200" dirty="0"/>
              <a:t>Mielenkiintoinen idea ja tutkimme asiaa lisää. Idean toteutus tulee kuitenkin vaatimaan jatkuvia ylläpitokustannuksia sekä työntekijäresurssia ja siten sitä ei voida toteuttaa </a:t>
            </a:r>
            <a:r>
              <a:rPr lang="fi-FI" sz="1200" dirty="0" err="1"/>
              <a:t>osbu</a:t>
            </a:r>
            <a:r>
              <a:rPr lang="fi-FI" sz="1200" dirty="0"/>
              <a:t>-rahalla. </a:t>
            </a:r>
          </a:p>
          <a:p>
            <a:pPr marL="285750" indent="-285750">
              <a:buFont typeface="Arial" panose="020B0604020202020204" pitchFamily="34" charset="0"/>
              <a:buChar char="•"/>
            </a:pPr>
            <a:r>
              <a:rPr lang="fi-FI" sz="1400" dirty="0"/>
              <a:t>Roskiksia lisää katujen varsille erityisesti koirien jätöksien keräämistä varten</a:t>
            </a:r>
          </a:p>
          <a:p>
            <a:pPr marL="971550" lvl="1" indent="-285750"/>
            <a:r>
              <a:rPr lang="fi-FI" sz="1200" dirty="0"/>
              <a:t>Uusien roskisten ylläpito vaatii jatkuvia kustannuksia ja siten ideaa ei ole mahdollista toteuttaa </a:t>
            </a:r>
            <a:r>
              <a:rPr lang="fi-FI" sz="1200" dirty="0" err="1"/>
              <a:t>osbu</a:t>
            </a:r>
            <a:r>
              <a:rPr lang="fi-FI" sz="1200" dirty="0"/>
              <a:t>-rahalla. Kaupunki tunnisti idean myös palautteena ja pyrkii esim. Miljoona roskapussia kampanjan yhteydessä kannustamaan asukkaita lisäämään merkkitarran omaan roskikseen, johon saa jättää koirankakkapussin. </a:t>
            </a:r>
          </a:p>
          <a:p>
            <a:pPr marL="285750" indent="-285750">
              <a:buFont typeface="Arial" panose="020B0604020202020204" pitchFamily="34" charset="0"/>
              <a:buChar char="•"/>
            </a:pPr>
            <a:r>
              <a:rPr lang="fi-FI" sz="1400" dirty="0"/>
              <a:t>Katuvaloja ja valopylväitä </a:t>
            </a:r>
            <a:r>
              <a:rPr lang="fi-FI" sz="1400" dirty="0" err="1"/>
              <a:t>Rotikontien</a:t>
            </a:r>
            <a:r>
              <a:rPr lang="fi-FI" sz="1400" dirty="0"/>
              <a:t> ja Kirkkotanhuantien väliselle kävelytielle sekä Kortteentien päätyyn</a:t>
            </a:r>
          </a:p>
          <a:p>
            <a:pPr marL="971550" lvl="1" indent="-285750"/>
            <a:r>
              <a:rPr lang="fi-FI" sz="1200" dirty="0"/>
              <a:t>Uusien katuvalojen asentaminen ei tällä kertaa mahtunut osallistuvan budjetoinnin aikatauluun.</a:t>
            </a:r>
          </a:p>
          <a:p>
            <a:pPr marL="285750" indent="-285750">
              <a:buFont typeface="Arial" panose="020B0604020202020204" pitchFamily="34" charset="0"/>
              <a:buChar char="•"/>
            </a:pPr>
            <a:r>
              <a:rPr lang="fi-FI" sz="1400" dirty="0"/>
              <a:t>Suojateiden turvallisuuden parantaminen lisävalojen avulla, jotka kytkeytyvät päälle, kun jalankulkija on ylittämässä tien.</a:t>
            </a:r>
          </a:p>
          <a:p>
            <a:pPr marL="971550" lvl="1" indent="-285750"/>
            <a:r>
              <a:rPr lang="fi-FI" sz="1200" dirty="0"/>
              <a:t>Idea tunnistettiin palautteena kaupungille ja siten sitä ei lähdetty toteuttamaan </a:t>
            </a:r>
            <a:r>
              <a:rPr lang="fi-FI" sz="1200" dirty="0" err="1"/>
              <a:t>osbu</a:t>
            </a:r>
            <a:r>
              <a:rPr lang="fi-FI" sz="1200" dirty="0"/>
              <a:t>-rahalla.  </a:t>
            </a:r>
          </a:p>
          <a:p>
            <a:pPr marL="285750" indent="-285750">
              <a:buFont typeface="Arial" panose="020B0604020202020204" pitchFamily="34" charset="0"/>
              <a:buChar char="•"/>
            </a:pPr>
            <a:r>
              <a:rPr lang="fi-FI" sz="1400" dirty="0"/>
              <a:t>Kioski/kahvila Kurun satamaan</a:t>
            </a:r>
          </a:p>
          <a:p>
            <a:pPr marL="971550" lvl="1" indent="-285750"/>
            <a:r>
              <a:rPr lang="fi-FI" sz="1200" dirty="0"/>
              <a:t>Idean toteutus vaatii jatkuvia kustannuksia ja siten ideaa ei voida toteuttaa </a:t>
            </a:r>
            <a:r>
              <a:rPr lang="fi-FI" sz="1200" dirty="0" err="1"/>
              <a:t>osbu</a:t>
            </a:r>
            <a:r>
              <a:rPr lang="fi-FI" sz="1200" dirty="0"/>
              <a:t>-rahalla. Kioskin/kahvilan pitämiseen tarvittaisiin myös yrittäjä.</a:t>
            </a:r>
          </a:p>
          <a:p>
            <a:pPr lvl="1" indent="0">
              <a:buNone/>
            </a:pPr>
            <a:r>
              <a:rPr lang="fi-FI" sz="1000" dirty="0"/>
              <a:t>	</a:t>
            </a:r>
          </a:p>
        </p:txBody>
      </p:sp>
      <p:sp>
        <p:nvSpPr>
          <p:cNvPr id="4" name="Dian numeron paikkamerkki 3">
            <a:extLst>
              <a:ext uri="{FF2B5EF4-FFF2-40B4-BE49-F238E27FC236}">
                <a16:creationId xmlns:a16="http://schemas.microsoft.com/office/drawing/2014/main" id="{EA94C264-DD38-51D7-F365-8BA6FE654C91}"/>
              </a:ext>
            </a:extLst>
          </p:cNvPr>
          <p:cNvSpPr>
            <a:spLocks noGrp="1"/>
          </p:cNvSpPr>
          <p:nvPr>
            <p:ph type="sldNum" sz="quarter" idx="12"/>
          </p:nvPr>
        </p:nvSpPr>
        <p:spPr/>
        <p:txBody>
          <a:bodyPr/>
          <a:lstStyle/>
          <a:p>
            <a:fld id="{26CDADAD-3DA4-2842-A9A6-E67BC8676C09}" type="slidenum">
              <a:rPr lang="fi-FI" smtClean="0"/>
              <a:pPr/>
              <a:t>8</a:t>
            </a:fld>
            <a:endParaRPr lang="fi-FI" dirty="0"/>
          </a:p>
        </p:txBody>
      </p:sp>
    </p:spTree>
    <p:extLst>
      <p:ext uri="{BB962C8B-B14F-4D97-AF65-F5344CB8AC3E}">
        <p14:creationId xmlns:p14="http://schemas.microsoft.com/office/powerpoint/2010/main" val="3962757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2B1FDDC7-AF10-C84C-A231-B6813057C06C}"/>
              </a:ext>
            </a:extLst>
          </p:cNvPr>
          <p:cNvSpPr txBox="1">
            <a:spLocks/>
          </p:cNvSpPr>
          <p:nvPr/>
        </p:nvSpPr>
        <p:spPr>
          <a:xfrm>
            <a:off x="838200" y="2789694"/>
            <a:ext cx="10515600" cy="2319633"/>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4400" b="0" kern="1200">
                <a:solidFill>
                  <a:schemeClr val="tx2"/>
                </a:solidFill>
                <a:latin typeface="+mj-lt"/>
                <a:ea typeface="+mj-ea"/>
                <a:cs typeface="+mj-cs"/>
              </a:defRPr>
            </a:lvl1pPr>
          </a:lstStyle>
          <a:p>
            <a:endParaRPr lang="fi-FI" sz="2000" dirty="0">
              <a:solidFill>
                <a:schemeClr val="tx1"/>
              </a:solidFill>
            </a:endParaRPr>
          </a:p>
        </p:txBody>
      </p:sp>
    </p:spTree>
    <p:extLst>
      <p:ext uri="{BB962C8B-B14F-4D97-AF65-F5344CB8AC3E}">
        <p14:creationId xmlns:p14="http://schemas.microsoft.com/office/powerpoint/2010/main" val="3078689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Ylöjärvi_perusteema">
  <a:themeElements>
    <a:clrScheme name="Ylöjärvi">
      <a:dk1>
        <a:srgbClr val="000000"/>
      </a:dk1>
      <a:lt1>
        <a:srgbClr val="FFFFFF"/>
      </a:lt1>
      <a:dk2>
        <a:srgbClr val="141F99"/>
      </a:dk2>
      <a:lt2>
        <a:srgbClr val="FFFFFF"/>
      </a:lt2>
      <a:accent1>
        <a:srgbClr val="14A7E0"/>
      </a:accent1>
      <a:accent2>
        <a:srgbClr val="FF881A"/>
      </a:accent2>
      <a:accent3>
        <a:srgbClr val="116900"/>
      </a:accent3>
      <a:accent4>
        <a:srgbClr val="FFDD33"/>
      </a:accent4>
      <a:accent5>
        <a:srgbClr val="4B68FA"/>
      </a:accent5>
      <a:accent6>
        <a:srgbClr val="A0E391"/>
      </a:accent6>
      <a:hlink>
        <a:srgbClr val="14A7E0"/>
      </a:hlink>
      <a:folHlink>
        <a:srgbClr val="4B68F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lojarvi_PowerPoint-pohja_2023" id="{1660FAC2-CB59-C947-8C9B-7BB887823FB2}" vid="{46F2F084-4DFE-FC46-B1E8-FDFB648FC2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PowerPoint_pohja</Template>
  <TotalTime>530</TotalTime>
  <Words>1159</Words>
  <Application>Microsoft Office PowerPoint</Application>
  <PresentationFormat>Laajakuva</PresentationFormat>
  <Paragraphs>116</Paragraphs>
  <Slides>9</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Calibri</vt:lpstr>
      <vt:lpstr>Ylöjärvi_perusteema</vt:lpstr>
      <vt:lpstr>Osallistuvan budjetoinnin äänestyksestä karsiutuneet ideat</vt:lpstr>
      <vt:lpstr>Ylöjärven osallistuva budjetointi</vt:lpstr>
      <vt:lpstr>Uimarantojen kehittäminen</vt:lpstr>
      <vt:lpstr>Luonto</vt:lpstr>
      <vt:lpstr>Tapahtumat, kulttuuri, kirjasto</vt:lpstr>
      <vt:lpstr>Puistot</vt:lpstr>
      <vt:lpstr>Ulkoliikkuminen</vt:lpstr>
      <vt:lpstr>Ympäristön viihtyisyys ja turvallisuus</vt:lpstr>
      <vt:lpstr>PowerPoint-esitys</vt:lpstr>
    </vt:vector>
  </TitlesOfParts>
  <Manager>Ylöjärven kaupunki</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Osallistuvan budjetoinnin äänestyksestä karsiutuneet ideat</dc:title>
  <dc:subject>Ylöjärven kaupungin vuoden 2023 esityspohja Microsoft PowerPoint -toimisto-ohjelmalle</dc:subject>
  <dc:creator>Ilosalo Outi</dc:creator>
  <cp:keywords>Ylöjärvi, Ylöjärven kaupunki, esityspohja, esitys, pohja, presentaatio, powerpoint, ppt, 2023</cp:keywords>
  <dc:description/>
  <cp:lastModifiedBy>Ilosalo Outi</cp:lastModifiedBy>
  <cp:revision>1</cp:revision>
  <dcterms:created xsi:type="dcterms:W3CDTF">2024-08-01T05:19:44Z</dcterms:created>
  <dcterms:modified xsi:type="dcterms:W3CDTF">2024-09-17T09:40:44Z</dcterms:modified>
  <cp:category>Esityspohjat</cp:category>
</cp:coreProperties>
</file>